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Open Sauce Bold" charset="1" panose="00000800000000000000"/>
      <p:regular r:id="rId30"/>
    </p:embeddedFont>
    <p:embeddedFont>
      <p:font typeface="Bellaboo" charset="1" panose="00000000000000000000"/>
      <p:regular r:id="rId31"/>
    </p:embeddedFont>
    <p:embeddedFont>
      <p:font typeface="DM Sans" charset="1" panose="00000000000000000000"/>
      <p:regular r:id="rId32"/>
    </p:embeddedFont>
    <p:embeddedFont>
      <p:font typeface="Times New Roman MT Bold" charset="1" panose="02030802070405020303"/>
      <p:regular r:id="rId33"/>
    </p:embeddedFont>
    <p:embeddedFont>
      <p:font typeface="DM Sans Bold" charset="1" panose="00000000000000000000"/>
      <p:regular r:id="rId34"/>
    </p:embeddedFont>
    <p:embeddedFont>
      <p:font typeface="Canva Sans Bold" charset="1" panose="020B0803030501040103"/>
      <p:regular r:id="rId35"/>
    </p:embeddedFont>
    <p:embeddedFont>
      <p:font typeface="Times New Roman MT" charset="1" panose="02030502070405020303"/>
      <p:regular r:id="rId36"/>
    </p:embeddedFont>
    <p:embeddedFont>
      <p:font typeface="Funtastic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25.jpe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48.png" Type="http://schemas.openxmlformats.org/officeDocument/2006/relationships/image"/><Relationship Id="rId6" Target="../media/image2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5.png" Type="http://schemas.openxmlformats.org/officeDocument/2006/relationships/image"/><Relationship Id="rId5" Target="../media/image2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6.png" Type="http://schemas.openxmlformats.org/officeDocument/2006/relationships/image"/><Relationship Id="rId5" Target="../media/image2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7.png" Type="http://schemas.openxmlformats.org/officeDocument/2006/relationships/image"/><Relationship Id="rId5" Target="../media/image2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25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61.png" Type="http://schemas.openxmlformats.org/officeDocument/2006/relationships/image"/><Relationship Id="rId5" Target="../media/image25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6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38.png" Type="http://schemas.openxmlformats.org/officeDocument/2006/relationships/image"/><Relationship Id="rId15" Target="../media/image39.svg" Type="http://schemas.openxmlformats.org/officeDocument/2006/relationships/image"/><Relationship Id="rId16" Target="../media/image25.jpe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6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Relationship Id="rId6" Target="../media/image25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gif" Type="http://schemas.openxmlformats.org/officeDocument/2006/relationships/image"/><Relationship Id="rId3" Target="../media/image67.gif" Type="http://schemas.openxmlformats.org/officeDocument/2006/relationships/image"/><Relationship Id="rId4" Target="../media/image68.gif" Type="http://schemas.openxmlformats.org/officeDocument/2006/relationships/image"/><Relationship Id="rId5" Target="../media/image69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https://www.trivago.com" TargetMode="External" Type="http://schemas.openxmlformats.org/officeDocument/2006/relationships/hyperlink"/><Relationship Id="rId4" Target="../media/image2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6.png" Type="http://schemas.openxmlformats.org/officeDocument/2006/relationships/image"/><Relationship Id="rId4" Target="../media/image2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225788">
            <a:off x="8420464" y="-8180998"/>
            <a:ext cx="9393364" cy="17977729"/>
          </a:xfrm>
          <a:custGeom>
            <a:avLst/>
            <a:gdLst/>
            <a:ahLst/>
            <a:cxnLst/>
            <a:rect r="r" b="b" t="t" l="l"/>
            <a:pathLst>
              <a:path h="17977729" w="9393364">
                <a:moveTo>
                  <a:pt x="0" y="0"/>
                </a:moveTo>
                <a:lnTo>
                  <a:pt x="9393364" y="0"/>
                </a:lnTo>
                <a:lnTo>
                  <a:pt x="9393364" y="17977729"/>
                </a:lnTo>
                <a:lnTo>
                  <a:pt x="0" y="17977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1229108">
            <a:off x="-5463780" y="-2137448"/>
            <a:ext cx="14808466" cy="14808466"/>
            <a:chOff x="0" y="0"/>
            <a:chExt cx="19744622" cy="19744622"/>
          </a:xfrm>
        </p:grpSpPr>
        <p:grpSp>
          <p:nvGrpSpPr>
            <p:cNvPr name="Group 4" id="4"/>
            <p:cNvGrpSpPr/>
            <p:nvPr/>
          </p:nvGrpSpPr>
          <p:grpSpPr>
            <a:xfrm rot="-1229108">
              <a:off x="2199893" y="2199893"/>
              <a:ext cx="15344836" cy="15344836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78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48533" lIns="48533" bIns="48533" rIns="48533"/>
              <a:lstStyle/>
              <a:p>
                <a:pPr algn="ctr">
                  <a:lnSpc>
                    <a:spcPts val="2392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-2017000">
              <a:off x="8477133" y="2996897"/>
              <a:ext cx="3330474" cy="4446021"/>
            </a:xfrm>
            <a:custGeom>
              <a:avLst/>
              <a:gdLst/>
              <a:ahLst/>
              <a:cxnLst/>
              <a:rect r="r" b="b" t="t" l="l"/>
              <a:pathLst>
                <a:path h="4446021" w="3330474">
                  <a:moveTo>
                    <a:pt x="0" y="0"/>
                  </a:moveTo>
                  <a:lnTo>
                    <a:pt x="3330474" y="0"/>
                  </a:lnTo>
                  <a:lnTo>
                    <a:pt x="3330474" y="4446021"/>
                  </a:lnTo>
                  <a:lnTo>
                    <a:pt x="0" y="444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427668">
              <a:off x="13901865" y="2834239"/>
              <a:ext cx="2300577" cy="5824245"/>
            </a:xfrm>
            <a:custGeom>
              <a:avLst/>
              <a:gdLst/>
              <a:ahLst/>
              <a:cxnLst/>
              <a:rect r="r" b="b" t="t" l="l"/>
              <a:pathLst>
                <a:path h="5824245" w="2300577">
                  <a:moveTo>
                    <a:pt x="0" y="0"/>
                  </a:moveTo>
                  <a:lnTo>
                    <a:pt x="2300576" y="0"/>
                  </a:lnTo>
                  <a:lnTo>
                    <a:pt x="2300576" y="5824245"/>
                  </a:lnTo>
                  <a:lnTo>
                    <a:pt x="0" y="5824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-427668">
              <a:off x="10552521" y="3333348"/>
              <a:ext cx="2300577" cy="5824245"/>
            </a:xfrm>
            <a:custGeom>
              <a:avLst/>
              <a:gdLst/>
              <a:ahLst/>
              <a:cxnLst/>
              <a:rect r="r" b="b" t="t" l="l"/>
              <a:pathLst>
                <a:path h="5824245" w="2300577">
                  <a:moveTo>
                    <a:pt x="2300577" y="0"/>
                  </a:moveTo>
                  <a:lnTo>
                    <a:pt x="0" y="0"/>
                  </a:lnTo>
                  <a:lnTo>
                    <a:pt x="0" y="5824245"/>
                  </a:lnTo>
                  <a:lnTo>
                    <a:pt x="2300577" y="5824245"/>
                  </a:lnTo>
                  <a:lnTo>
                    <a:pt x="2300577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-5809601">
              <a:off x="12694878" y="5750400"/>
              <a:ext cx="1976704" cy="5004313"/>
            </a:xfrm>
            <a:custGeom>
              <a:avLst/>
              <a:gdLst/>
              <a:ahLst/>
              <a:cxnLst/>
              <a:rect r="r" b="b" t="t" l="l"/>
              <a:pathLst>
                <a:path h="5004313" w="1976704">
                  <a:moveTo>
                    <a:pt x="1976704" y="0"/>
                  </a:moveTo>
                  <a:lnTo>
                    <a:pt x="0" y="0"/>
                  </a:lnTo>
                  <a:lnTo>
                    <a:pt x="0" y="5004313"/>
                  </a:lnTo>
                  <a:lnTo>
                    <a:pt x="1976704" y="5004313"/>
                  </a:lnTo>
                  <a:lnTo>
                    <a:pt x="1976704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5809601">
              <a:off x="12119357" y="1242560"/>
              <a:ext cx="1976704" cy="5004313"/>
            </a:xfrm>
            <a:custGeom>
              <a:avLst/>
              <a:gdLst/>
              <a:ahLst/>
              <a:cxnLst/>
              <a:rect r="r" b="b" t="t" l="l"/>
              <a:pathLst>
                <a:path h="5004313" w="1976704">
                  <a:moveTo>
                    <a:pt x="0" y="0"/>
                  </a:moveTo>
                  <a:lnTo>
                    <a:pt x="1976704" y="0"/>
                  </a:lnTo>
                  <a:lnTo>
                    <a:pt x="1976704" y="5004313"/>
                  </a:lnTo>
                  <a:lnTo>
                    <a:pt x="0" y="5004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-437108">
              <a:off x="10896886" y="3090015"/>
              <a:ext cx="5037528" cy="5852147"/>
              <a:chOff x="0" y="0"/>
              <a:chExt cx="546608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39410" cy="6348730"/>
              </a:xfrm>
              <a:custGeom>
                <a:avLst/>
                <a:gdLst/>
                <a:ahLst/>
                <a:cxnLst/>
                <a:rect r="r" b="b" t="t" l="l"/>
                <a:pathLst>
                  <a:path h="6348730" w="543941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247650" y="294640"/>
                <a:ext cx="4889500" cy="4693920"/>
              </a:xfrm>
              <a:custGeom>
                <a:avLst/>
                <a:gdLst/>
                <a:ahLst/>
                <a:cxnLst/>
                <a:rect r="r" b="b" t="t" l="l"/>
                <a:pathLst>
                  <a:path h="4693920" w="4889500">
                    <a:moveTo>
                      <a:pt x="487045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19050"/>
                    </a:cubicBezTo>
                    <a:lnTo>
                      <a:pt x="0" y="4674870"/>
                    </a:lnTo>
                    <a:cubicBezTo>
                      <a:pt x="0" y="4686300"/>
                      <a:pt x="8890" y="4693920"/>
                      <a:pt x="19050" y="4693920"/>
                    </a:cubicBezTo>
                    <a:lnTo>
                      <a:pt x="4870450" y="4693920"/>
                    </a:lnTo>
                    <a:cubicBezTo>
                      <a:pt x="4880610" y="4693920"/>
                      <a:pt x="4889500" y="4685030"/>
                      <a:pt x="4889500" y="4674870"/>
                    </a:cubicBezTo>
                    <a:lnTo>
                      <a:pt x="4889500" y="20320"/>
                    </a:lnTo>
                    <a:cubicBezTo>
                      <a:pt x="4889500" y="8890"/>
                      <a:pt x="4881880" y="0"/>
                      <a:pt x="487045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0545" t="0" r="-20545" b="0"/>
                </a:stretch>
              </a:blip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r="r" b="b" t="t" l="l"/>
                <a:pathLst>
                  <a:path h="6342380" w="545719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7620" y="0"/>
                <a:ext cx="5458460" cy="6344920"/>
              </a:xfrm>
              <a:custGeom>
                <a:avLst/>
                <a:gdLst/>
                <a:ahLst/>
                <a:cxnLst/>
                <a:rect r="r" b="b" t="t" l="l"/>
                <a:pathLst>
                  <a:path h="6344920" w="545846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7" id="17"/>
            <p:cNvSpPr/>
            <p:nvPr/>
          </p:nvSpPr>
          <p:spPr>
            <a:xfrm flipH="false" flipV="false" rot="61634">
              <a:off x="16123483" y="6528274"/>
              <a:ext cx="2300577" cy="5824245"/>
            </a:xfrm>
            <a:custGeom>
              <a:avLst/>
              <a:gdLst/>
              <a:ahLst/>
              <a:cxnLst/>
              <a:rect r="r" b="b" t="t" l="l"/>
              <a:pathLst>
                <a:path h="5824245" w="2300577">
                  <a:moveTo>
                    <a:pt x="0" y="0"/>
                  </a:moveTo>
                  <a:lnTo>
                    <a:pt x="2300577" y="0"/>
                  </a:lnTo>
                  <a:lnTo>
                    <a:pt x="2300577" y="5824245"/>
                  </a:lnTo>
                  <a:lnTo>
                    <a:pt x="0" y="5824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61634">
              <a:off x="12737209" y="6547224"/>
              <a:ext cx="2300577" cy="5824245"/>
            </a:xfrm>
            <a:custGeom>
              <a:avLst/>
              <a:gdLst/>
              <a:ahLst/>
              <a:cxnLst/>
              <a:rect r="r" b="b" t="t" l="l"/>
              <a:pathLst>
                <a:path h="5824245" w="2300577">
                  <a:moveTo>
                    <a:pt x="2300576" y="0"/>
                  </a:moveTo>
                  <a:lnTo>
                    <a:pt x="0" y="0"/>
                  </a:lnTo>
                  <a:lnTo>
                    <a:pt x="0" y="5824245"/>
                  </a:lnTo>
                  <a:lnTo>
                    <a:pt x="2300576" y="5824245"/>
                  </a:lnTo>
                  <a:lnTo>
                    <a:pt x="2300576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-5320298">
              <a:off x="14574830" y="9224907"/>
              <a:ext cx="1976704" cy="5004313"/>
            </a:xfrm>
            <a:custGeom>
              <a:avLst/>
              <a:gdLst/>
              <a:ahLst/>
              <a:cxnLst/>
              <a:rect r="r" b="b" t="t" l="l"/>
              <a:pathLst>
                <a:path h="5004313" w="1976704">
                  <a:moveTo>
                    <a:pt x="1976703" y="0"/>
                  </a:moveTo>
                  <a:lnTo>
                    <a:pt x="0" y="0"/>
                  </a:lnTo>
                  <a:lnTo>
                    <a:pt x="0" y="5004314"/>
                  </a:lnTo>
                  <a:lnTo>
                    <a:pt x="1976703" y="5004314"/>
                  </a:lnTo>
                  <a:lnTo>
                    <a:pt x="1976703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5320298">
              <a:off x="14644576" y="4681012"/>
              <a:ext cx="1976704" cy="5004313"/>
            </a:xfrm>
            <a:custGeom>
              <a:avLst/>
              <a:gdLst/>
              <a:ahLst/>
              <a:cxnLst/>
              <a:rect r="r" b="b" t="t" l="l"/>
              <a:pathLst>
                <a:path h="5004313" w="1976704">
                  <a:moveTo>
                    <a:pt x="0" y="0"/>
                  </a:moveTo>
                  <a:lnTo>
                    <a:pt x="1976704" y="0"/>
                  </a:lnTo>
                  <a:lnTo>
                    <a:pt x="1976704" y="5004314"/>
                  </a:lnTo>
                  <a:lnTo>
                    <a:pt x="0" y="500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52194">
              <a:off x="13096792" y="6549181"/>
              <a:ext cx="5037528" cy="5852147"/>
              <a:chOff x="0" y="0"/>
              <a:chExt cx="546608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439410" cy="6348730"/>
              </a:xfrm>
              <a:custGeom>
                <a:avLst/>
                <a:gdLst/>
                <a:ahLst/>
                <a:cxnLst/>
                <a:rect r="r" b="b" t="t" l="l"/>
                <a:pathLst>
                  <a:path h="6348730" w="543941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247650" y="294640"/>
                <a:ext cx="4889500" cy="4693920"/>
              </a:xfrm>
              <a:custGeom>
                <a:avLst/>
                <a:gdLst/>
                <a:ahLst/>
                <a:cxnLst/>
                <a:rect r="r" b="b" t="t" l="l"/>
                <a:pathLst>
                  <a:path h="4693920" w="4889500">
                    <a:moveTo>
                      <a:pt x="487045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19050"/>
                    </a:cubicBezTo>
                    <a:lnTo>
                      <a:pt x="0" y="4674870"/>
                    </a:lnTo>
                    <a:cubicBezTo>
                      <a:pt x="0" y="4686300"/>
                      <a:pt x="8890" y="4693920"/>
                      <a:pt x="19050" y="4693920"/>
                    </a:cubicBezTo>
                    <a:lnTo>
                      <a:pt x="4870450" y="4693920"/>
                    </a:lnTo>
                    <a:cubicBezTo>
                      <a:pt x="4880610" y="4693920"/>
                      <a:pt x="4889500" y="4685030"/>
                      <a:pt x="4889500" y="4674870"/>
                    </a:cubicBezTo>
                    <a:lnTo>
                      <a:pt x="4889500" y="20320"/>
                    </a:lnTo>
                    <a:cubicBezTo>
                      <a:pt x="4889500" y="8890"/>
                      <a:pt x="4881880" y="0"/>
                      <a:pt x="487045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7890" t="0" r="-27890" b="0"/>
                </a:stretch>
              </a:blip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r="r" b="b" t="t" l="l"/>
                <a:pathLst>
                  <a:path h="6342380" w="545719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7620" y="0"/>
                <a:ext cx="5458460" cy="6344920"/>
              </a:xfrm>
              <a:custGeom>
                <a:avLst/>
                <a:gdLst/>
                <a:ahLst/>
                <a:cxnLst/>
                <a:rect r="r" b="b" t="t" l="l"/>
                <a:pathLst>
                  <a:path h="6344920" w="545846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26" id="26"/>
            <p:cNvSpPr/>
            <p:nvPr/>
          </p:nvSpPr>
          <p:spPr>
            <a:xfrm flipH="false" flipV="false" rot="-2001454">
              <a:off x="9199211" y="4334098"/>
              <a:ext cx="2300577" cy="5824245"/>
            </a:xfrm>
            <a:custGeom>
              <a:avLst/>
              <a:gdLst/>
              <a:ahLst/>
              <a:cxnLst/>
              <a:rect r="r" b="b" t="t" l="l"/>
              <a:pathLst>
                <a:path h="5824245" w="2300577">
                  <a:moveTo>
                    <a:pt x="0" y="0"/>
                  </a:moveTo>
                  <a:lnTo>
                    <a:pt x="2300576" y="0"/>
                  </a:lnTo>
                  <a:lnTo>
                    <a:pt x="2300576" y="5824245"/>
                  </a:lnTo>
                  <a:lnTo>
                    <a:pt x="0" y="5824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true" flipV="false" rot="-2001454">
              <a:off x="6415345" y="6262130"/>
              <a:ext cx="2300577" cy="5824245"/>
            </a:xfrm>
            <a:custGeom>
              <a:avLst/>
              <a:gdLst/>
              <a:ahLst/>
              <a:cxnLst/>
              <a:rect r="r" b="b" t="t" l="l"/>
              <a:pathLst>
                <a:path h="5824245" w="2300577">
                  <a:moveTo>
                    <a:pt x="2300577" y="0"/>
                  </a:moveTo>
                  <a:lnTo>
                    <a:pt x="0" y="0"/>
                  </a:lnTo>
                  <a:lnTo>
                    <a:pt x="0" y="5824245"/>
                  </a:lnTo>
                  <a:lnTo>
                    <a:pt x="2300577" y="5824245"/>
                  </a:lnTo>
                  <a:lnTo>
                    <a:pt x="2300577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true" flipV="false" rot="-7383388">
              <a:off x="9240852" y="7597219"/>
              <a:ext cx="1976704" cy="5004313"/>
            </a:xfrm>
            <a:custGeom>
              <a:avLst/>
              <a:gdLst/>
              <a:ahLst/>
              <a:cxnLst/>
              <a:rect r="r" b="b" t="t" l="l"/>
              <a:pathLst>
                <a:path h="5004313" w="1976704">
                  <a:moveTo>
                    <a:pt x="1976704" y="0"/>
                  </a:moveTo>
                  <a:lnTo>
                    <a:pt x="0" y="0"/>
                  </a:lnTo>
                  <a:lnTo>
                    <a:pt x="0" y="5004313"/>
                  </a:lnTo>
                  <a:lnTo>
                    <a:pt x="1976704" y="5004313"/>
                  </a:lnTo>
                  <a:lnTo>
                    <a:pt x="1976704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-7383388">
              <a:off x="6732254" y="3807921"/>
              <a:ext cx="1976704" cy="5004313"/>
            </a:xfrm>
            <a:custGeom>
              <a:avLst/>
              <a:gdLst/>
              <a:ahLst/>
              <a:cxnLst/>
              <a:rect r="r" b="b" t="t" l="l"/>
              <a:pathLst>
                <a:path h="5004313" w="1976704">
                  <a:moveTo>
                    <a:pt x="0" y="0"/>
                  </a:moveTo>
                  <a:lnTo>
                    <a:pt x="1976704" y="0"/>
                  </a:lnTo>
                  <a:lnTo>
                    <a:pt x="1976704" y="5004313"/>
                  </a:lnTo>
                  <a:lnTo>
                    <a:pt x="0" y="5004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30" id="30"/>
            <p:cNvGrpSpPr>
              <a:grpSpLocks noChangeAspect="true"/>
            </p:cNvGrpSpPr>
            <p:nvPr/>
          </p:nvGrpSpPr>
          <p:grpSpPr>
            <a:xfrm rot="-2010895">
              <a:off x="6481957" y="5285389"/>
              <a:ext cx="5037528" cy="5852147"/>
              <a:chOff x="0" y="0"/>
              <a:chExt cx="5466080" cy="63500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439410" cy="6348730"/>
              </a:xfrm>
              <a:custGeom>
                <a:avLst/>
                <a:gdLst/>
                <a:ahLst/>
                <a:cxnLst/>
                <a:rect r="r" b="b" t="t" l="l"/>
                <a:pathLst>
                  <a:path h="6348730" w="543941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247650" y="294640"/>
                <a:ext cx="4889500" cy="4693920"/>
              </a:xfrm>
              <a:custGeom>
                <a:avLst/>
                <a:gdLst/>
                <a:ahLst/>
                <a:cxnLst/>
                <a:rect r="r" b="b" t="t" l="l"/>
                <a:pathLst>
                  <a:path h="4693920" w="4889500">
                    <a:moveTo>
                      <a:pt x="487045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19050"/>
                    </a:cubicBezTo>
                    <a:lnTo>
                      <a:pt x="0" y="4674870"/>
                    </a:lnTo>
                    <a:cubicBezTo>
                      <a:pt x="0" y="4686300"/>
                      <a:pt x="8890" y="4693920"/>
                      <a:pt x="19050" y="4693920"/>
                    </a:cubicBezTo>
                    <a:lnTo>
                      <a:pt x="4870450" y="4693920"/>
                    </a:lnTo>
                    <a:cubicBezTo>
                      <a:pt x="4880610" y="4693920"/>
                      <a:pt x="4889500" y="4685030"/>
                      <a:pt x="4889500" y="4674870"/>
                    </a:cubicBezTo>
                    <a:lnTo>
                      <a:pt x="4889500" y="20320"/>
                    </a:lnTo>
                    <a:cubicBezTo>
                      <a:pt x="4889500" y="8890"/>
                      <a:pt x="4881880" y="0"/>
                      <a:pt x="487045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35333" t="0" r="-35333" b="0"/>
                </a:stretch>
              </a:blip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r="r" b="b" t="t" l="l"/>
                <a:pathLst>
                  <a:path h="6342380" w="545719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7620" y="0"/>
                <a:ext cx="5458460" cy="6344920"/>
              </a:xfrm>
              <a:custGeom>
                <a:avLst/>
                <a:gdLst/>
                <a:ahLst/>
                <a:cxnLst/>
                <a:rect r="r" b="b" t="t" l="l"/>
                <a:pathLst>
                  <a:path h="6344920" w="545846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35" id="35"/>
            <p:cNvSpPr/>
            <p:nvPr/>
          </p:nvSpPr>
          <p:spPr>
            <a:xfrm flipH="false" flipV="false" rot="-1222436">
              <a:off x="11871420" y="8073604"/>
              <a:ext cx="2300577" cy="5824245"/>
            </a:xfrm>
            <a:custGeom>
              <a:avLst/>
              <a:gdLst/>
              <a:ahLst/>
              <a:cxnLst/>
              <a:rect r="r" b="b" t="t" l="l"/>
              <a:pathLst>
                <a:path h="5824245" w="2300577">
                  <a:moveTo>
                    <a:pt x="0" y="0"/>
                  </a:moveTo>
                  <a:lnTo>
                    <a:pt x="2300577" y="0"/>
                  </a:lnTo>
                  <a:lnTo>
                    <a:pt x="2300577" y="5824245"/>
                  </a:lnTo>
                  <a:lnTo>
                    <a:pt x="0" y="5824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true" flipV="false" rot="-1222436">
              <a:off x="8725549" y="9326886"/>
              <a:ext cx="2300577" cy="5824245"/>
            </a:xfrm>
            <a:custGeom>
              <a:avLst/>
              <a:gdLst/>
              <a:ahLst/>
              <a:cxnLst/>
              <a:rect r="r" b="b" t="t" l="l"/>
              <a:pathLst>
                <a:path h="5824245" w="2300577">
                  <a:moveTo>
                    <a:pt x="2300577" y="0"/>
                  </a:moveTo>
                  <a:lnTo>
                    <a:pt x="0" y="0"/>
                  </a:lnTo>
                  <a:lnTo>
                    <a:pt x="0" y="5824245"/>
                  </a:lnTo>
                  <a:lnTo>
                    <a:pt x="2300577" y="5824245"/>
                  </a:lnTo>
                  <a:lnTo>
                    <a:pt x="2300577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true" flipV="false" rot="-6604369">
              <a:off x="11275110" y="11236755"/>
              <a:ext cx="1976704" cy="5004313"/>
            </a:xfrm>
            <a:custGeom>
              <a:avLst/>
              <a:gdLst/>
              <a:ahLst/>
              <a:cxnLst/>
              <a:rect r="r" b="b" t="t" l="l"/>
              <a:pathLst>
                <a:path h="5004313" w="1976704">
                  <a:moveTo>
                    <a:pt x="1976704" y="0"/>
                  </a:moveTo>
                  <a:lnTo>
                    <a:pt x="0" y="0"/>
                  </a:lnTo>
                  <a:lnTo>
                    <a:pt x="0" y="5004314"/>
                  </a:lnTo>
                  <a:lnTo>
                    <a:pt x="1976704" y="5004314"/>
                  </a:lnTo>
                  <a:lnTo>
                    <a:pt x="1976704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-6604369">
              <a:off x="9681998" y="6980720"/>
              <a:ext cx="1976704" cy="5004313"/>
            </a:xfrm>
            <a:custGeom>
              <a:avLst/>
              <a:gdLst/>
              <a:ahLst/>
              <a:cxnLst/>
              <a:rect r="r" b="b" t="t" l="l"/>
              <a:pathLst>
                <a:path h="5004313" w="1976704">
                  <a:moveTo>
                    <a:pt x="0" y="0"/>
                  </a:moveTo>
                  <a:lnTo>
                    <a:pt x="1976704" y="0"/>
                  </a:lnTo>
                  <a:lnTo>
                    <a:pt x="1976704" y="5004313"/>
                  </a:lnTo>
                  <a:lnTo>
                    <a:pt x="0" y="5004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39" id="39"/>
            <p:cNvGrpSpPr>
              <a:grpSpLocks noChangeAspect="true"/>
            </p:cNvGrpSpPr>
            <p:nvPr/>
          </p:nvGrpSpPr>
          <p:grpSpPr>
            <a:xfrm rot="-1231876">
              <a:off x="8971785" y="8697184"/>
              <a:ext cx="5037528" cy="5852147"/>
              <a:chOff x="0" y="0"/>
              <a:chExt cx="5466080" cy="63500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5439410" cy="6348730"/>
              </a:xfrm>
              <a:custGeom>
                <a:avLst/>
                <a:gdLst/>
                <a:ahLst/>
                <a:cxnLst/>
                <a:rect r="r" b="b" t="t" l="l"/>
                <a:pathLst>
                  <a:path h="6348730" w="543941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247650" y="294640"/>
                <a:ext cx="4889500" cy="4693920"/>
              </a:xfrm>
              <a:custGeom>
                <a:avLst/>
                <a:gdLst/>
                <a:ahLst/>
                <a:cxnLst/>
                <a:rect r="r" b="b" t="t" l="l"/>
                <a:pathLst>
                  <a:path h="4693920" w="4889500">
                    <a:moveTo>
                      <a:pt x="487045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19050"/>
                    </a:cubicBezTo>
                    <a:lnTo>
                      <a:pt x="0" y="4674870"/>
                    </a:lnTo>
                    <a:cubicBezTo>
                      <a:pt x="0" y="4686300"/>
                      <a:pt x="8890" y="4693920"/>
                      <a:pt x="19050" y="4693920"/>
                    </a:cubicBezTo>
                    <a:lnTo>
                      <a:pt x="4870450" y="4693920"/>
                    </a:lnTo>
                    <a:cubicBezTo>
                      <a:pt x="4880610" y="4693920"/>
                      <a:pt x="4889500" y="4685030"/>
                      <a:pt x="4889500" y="4674870"/>
                    </a:cubicBezTo>
                    <a:lnTo>
                      <a:pt x="4889500" y="20320"/>
                    </a:lnTo>
                    <a:cubicBezTo>
                      <a:pt x="4889500" y="8890"/>
                      <a:pt x="4881880" y="0"/>
                      <a:pt x="487045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21977" t="0" r="-21977" b="0"/>
                </a:stretch>
              </a:blip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r="r" b="b" t="t" l="l"/>
                <a:pathLst>
                  <a:path h="6342380" w="545719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 rot="0">
                <a:off x="7620" y="0"/>
                <a:ext cx="5458460" cy="6344920"/>
              </a:xfrm>
              <a:custGeom>
                <a:avLst/>
                <a:gdLst/>
                <a:ahLst/>
                <a:cxnLst/>
                <a:rect r="r" b="b" t="t" l="l"/>
                <a:pathLst>
                  <a:path h="6344920" w="545846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44" id="44"/>
            <p:cNvSpPr/>
            <p:nvPr/>
          </p:nvSpPr>
          <p:spPr>
            <a:xfrm flipH="false" flipV="false" rot="-363170">
              <a:off x="14594206" y="4875906"/>
              <a:ext cx="2050853" cy="1950175"/>
            </a:xfrm>
            <a:custGeom>
              <a:avLst/>
              <a:gdLst/>
              <a:ahLst/>
              <a:cxnLst/>
              <a:rect r="r" b="b" t="t" l="l"/>
              <a:pathLst>
                <a:path h="1950175" w="2050853">
                  <a:moveTo>
                    <a:pt x="0" y="0"/>
                  </a:moveTo>
                  <a:lnTo>
                    <a:pt x="2050853" y="0"/>
                  </a:lnTo>
                  <a:lnTo>
                    <a:pt x="2050853" y="1950175"/>
                  </a:lnTo>
                  <a:lnTo>
                    <a:pt x="0" y="1950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-1229108">
              <a:off x="9014732" y="11871780"/>
              <a:ext cx="4168555" cy="3728962"/>
            </a:xfrm>
            <a:custGeom>
              <a:avLst/>
              <a:gdLst/>
              <a:ahLst/>
              <a:cxnLst/>
              <a:rect r="r" b="b" t="t" l="l"/>
              <a:pathLst>
                <a:path h="3728962" w="4168555">
                  <a:moveTo>
                    <a:pt x="0" y="0"/>
                  </a:moveTo>
                  <a:lnTo>
                    <a:pt x="4168555" y="0"/>
                  </a:lnTo>
                  <a:lnTo>
                    <a:pt x="4168555" y="3728962"/>
                  </a:lnTo>
                  <a:lnTo>
                    <a:pt x="0" y="3728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-312298">
              <a:off x="13303368" y="10043662"/>
              <a:ext cx="2655917" cy="2869851"/>
            </a:xfrm>
            <a:custGeom>
              <a:avLst/>
              <a:gdLst/>
              <a:ahLst/>
              <a:cxnLst/>
              <a:rect r="r" b="b" t="t" l="l"/>
              <a:pathLst>
                <a:path h="2869851" w="2655917">
                  <a:moveTo>
                    <a:pt x="0" y="0"/>
                  </a:moveTo>
                  <a:lnTo>
                    <a:pt x="2655917" y="0"/>
                  </a:lnTo>
                  <a:lnTo>
                    <a:pt x="2655917" y="2869851"/>
                  </a:lnTo>
                  <a:lnTo>
                    <a:pt x="0" y="2869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-2079923">
              <a:off x="8942098" y="8007940"/>
              <a:ext cx="1961170" cy="1561804"/>
            </a:xfrm>
            <a:custGeom>
              <a:avLst/>
              <a:gdLst/>
              <a:ahLst/>
              <a:cxnLst/>
              <a:rect r="r" b="b" t="t" l="l"/>
              <a:pathLst>
                <a:path h="1561804" w="1961170">
                  <a:moveTo>
                    <a:pt x="0" y="0"/>
                  </a:moveTo>
                  <a:lnTo>
                    <a:pt x="1961169" y="0"/>
                  </a:lnTo>
                  <a:lnTo>
                    <a:pt x="1961169" y="1561804"/>
                  </a:lnTo>
                  <a:lnTo>
                    <a:pt x="0" y="1561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48" id="48"/>
          <p:cNvSpPr/>
          <p:nvPr/>
        </p:nvSpPr>
        <p:spPr>
          <a:xfrm rot="0">
            <a:off x="12774481" y="6130045"/>
            <a:ext cx="806353" cy="0"/>
          </a:xfrm>
          <a:prstGeom prst="line">
            <a:avLst/>
          </a:prstGeom>
          <a:ln cap="flat" w="38100">
            <a:solidFill>
              <a:srgbClr val="3B04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9" id="49"/>
          <p:cNvGrpSpPr/>
          <p:nvPr/>
        </p:nvGrpSpPr>
        <p:grpSpPr>
          <a:xfrm rot="0">
            <a:off x="9001149" y="8539984"/>
            <a:ext cx="6518460" cy="235918"/>
            <a:chOff x="0" y="0"/>
            <a:chExt cx="8691281" cy="31455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46879"/>
              <a:ext cx="280827" cy="220800"/>
            </a:xfrm>
            <a:custGeom>
              <a:avLst/>
              <a:gdLst/>
              <a:ahLst/>
              <a:cxnLst/>
              <a:rect r="r" b="b" t="t" l="l"/>
              <a:pathLst>
                <a:path h="220800" w="280827">
                  <a:moveTo>
                    <a:pt x="0" y="0"/>
                  </a:moveTo>
                  <a:lnTo>
                    <a:pt x="280827" y="0"/>
                  </a:lnTo>
                  <a:lnTo>
                    <a:pt x="280827" y="220800"/>
                  </a:lnTo>
                  <a:lnTo>
                    <a:pt x="0" y="22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3089862" y="10209"/>
              <a:ext cx="283214" cy="288993"/>
            </a:xfrm>
            <a:custGeom>
              <a:avLst/>
              <a:gdLst/>
              <a:ahLst/>
              <a:cxnLst/>
              <a:rect r="r" b="b" t="t" l="l"/>
              <a:pathLst>
                <a:path h="288993" w="283214">
                  <a:moveTo>
                    <a:pt x="0" y="0"/>
                  </a:moveTo>
                  <a:lnTo>
                    <a:pt x="283214" y="0"/>
                  </a:lnTo>
                  <a:lnTo>
                    <a:pt x="283214" y="288994"/>
                  </a:lnTo>
                  <a:lnTo>
                    <a:pt x="0" y="288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5310369" y="10209"/>
              <a:ext cx="193565" cy="294139"/>
            </a:xfrm>
            <a:custGeom>
              <a:avLst/>
              <a:gdLst/>
              <a:ahLst/>
              <a:cxnLst/>
              <a:rect r="r" b="b" t="t" l="l"/>
              <a:pathLst>
                <a:path h="294139" w="193565">
                  <a:moveTo>
                    <a:pt x="0" y="0"/>
                  </a:moveTo>
                  <a:lnTo>
                    <a:pt x="193566" y="0"/>
                  </a:lnTo>
                  <a:lnTo>
                    <a:pt x="193566" y="294139"/>
                  </a:lnTo>
                  <a:lnTo>
                    <a:pt x="0" y="294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8382156" y="0"/>
              <a:ext cx="309125" cy="314557"/>
            </a:xfrm>
            <a:custGeom>
              <a:avLst/>
              <a:gdLst/>
              <a:ahLst/>
              <a:cxnLst/>
              <a:rect r="r" b="b" t="t" l="l"/>
              <a:pathLst>
                <a:path h="314557" w="309125">
                  <a:moveTo>
                    <a:pt x="0" y="0"/>
                  </a:moveTo>
                  <a:lnTo>
                    <a:pt x="309125" y="0"/>
                  </a:lnTo>
                  <a:lnTo>
                    <a:pt x="309125" y="314557"/>
                  </a:lnTo>
                  <a:lnTo>
                    <a:pt x="0" y="314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4" id="54"/>
          <p:cNvSpPr txBox="true"/>
          <p:nvPr/>
        </p:nvSpPr>
        <p:spPr>
          <a:xfrm rot="0">
            <a:off x="8591625" y="2317640"/>
            <a:ext cx="9302580" cy="367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35"/>
              </a:lnSpc>
            </a:pPr>
            <a:r>
              <a:rPr lang="en-US" sz="8113" b="true">
                <a:solidFill>
                  <a:srgbClr val="00878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Web Scraping &amp; Analysis on Home Stays/Resorts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144000" y="5727590"/>
            <a:ext cx="9080095" cy="474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3B0458"/>
                </a:solidFill>
                <a:latin typeface="Bellaboo"/>
                <a:ea typeface="Bellaboo"/>
                <a:cs typeface="Bellaboo"/>
                <a:sym typeface="Bellaboo"/>
              </a:rPr>
              <a:t>trivago.com</a:t>
            </a:r>
          </a:p>
          <a:p>
            <a:pPr algn="ctr" marL="0" indent="0" lvl="0">
              <a:lnSpc>
                <a:spcPts val="19039"/>
              </a:lnSpc>
              <a:spcBef>
                <a:spcPct val="0"/>
              </a:spcBef>
            </a:pPr>
          </a:p>
        </p:txBody>
      </p:sp>
      <p:sp>
        <p:nvSpPr>
          <p:cNvPr name="TextBox 56" id="56"/>
          <p:cNvSpPr txBox="true"/>
          <p:nvPr/>
        </p:nvSpPr>
        <p:spPr>
          <a:xfrm rot="0">
            <a:off x="7822517" y="7502329"/>
            <a:ext cx="6596439" cy="142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6"/>
              </a:lnSpc>
              <a:spcBef>
                <a:spcPct val="0"/>
              </a:spcBef>
            </a:pPr>
            <a:r>
              <a:rPr lang="en-US" sz="2019" spc="605">
                <a:solidFill>
                  <a:srgbClr val="3B0458"/>
                </a:solidFill>
                <a:latin typeface="DM Sans"/>
                <a:ea typeface="DM Sans"/>
                <a:cs typeface="DM Sans"/>
                <a:sym typeface="DM Sans"/>
              </a:rPr>
              <a:t>"A RESORT IS NOT JUST A PLACE TO STAY — IT'S A PLACE TO ESCAPE, UNWIND, AND REMEMBER WHO YOU ARE."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635232" y="8540277"/>
            <a:ext cx="1267825" cy="20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1"/>
              </a:lnSpc>
            </a:pPr>
            <a:r>
              <a:rPr lang="en-US" sz="119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+123-456-7890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242915" y="8540277"/>
            <a:ext cx="2006913" cy="20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1"/>
              </a:lnSpc>
            </a:pPr>
            <a:r>
              <a:rPr lang="en-US" sz="119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123 Anywhere St., Any City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5594105" y="8540277"/>
            <a:ext cx="1955127" cy="20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1"/>
              </a:lnSpc>
            </a:pPr>
            <a:r>
              <a:rPr lang="en-US" sz="119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www.reallygreatsite.com</a:t>
            </a:r>
          </a:p>
        </p:txBody>
      </p:sp>
      <p:sp>
        <p:nvSpPr>
          <p:cNvPr name="Freeform 60" id="60"/>
          <p:cNvSpPr/>
          <p:nvPr/>
        </p:nvSpPr>
        <p:spPr>
          <a:xfrm flipH="false" flipV="false" rot="0">
            <a:off x="14866438" y="8867936"/>
            <a:ext cx="2955704" cy="1226733"/>
          </a:xfrm>
          <a:custGeom>
            <a:avLst/>
            <a:gdLst/>
            <a:ahLst/>
            <a:cxnLst/>
            <a:rect r="r" b="b" t="t" l="l"/>
            <a:pathLst>
              <a:path h="1226733" w="2955704">
                <a:moveTo>
                  <a:pt x="0" y="0"/>
                </a:moveTo>
                <a:lnTo>
                  <a:pt x="2955704" y="0"/>
                </a:lnTo>
                <a:lnTo>
                  <a:pt x="2955704" y="1226733"/>
                </a:lnTo>
                <a:lnTo>
                  <a:pt x="0" y="1226733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575" y="2770109"/>
            <a:ext cx="4208894" cy="412461"/>
            <a:chOff x="0" y="0"/>
            <a:chExt cx="414704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7043" cy="406400"/>
            </a:xfrm>
            <a:custGeom>
              <a:avLst/>
              <a:gdLst/>
              <a:ahLst/>
              <a:cxnLst/>
              <a:rect r="r" b="b" t="t" l="l"/>
              <a:pathLst>
                <a:path h="406400" w="4147043">
                  <a:moveTo>
                    <a:pt x="3943843" y="0"/>
                  </a:moveTo>
                  <a:cubicBezTo>
                    <a:pt x="4056067" y="0"/>
                    <a:pt x="4147043" y="90976"/>
                    <a:pt x="4147043" y="203200"/>
                  </a:cubicBezTo>
                  <a:cubicBezTo>
                    <a:pt x="4147043" y="315424"/>
                    <a:pt x="4056067" y="406400"/>
                    <a:pt x="3943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70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7575" y="3723461"/>
            <a:ext cx="5747356" cy="412461"/>
            <a:chOff x="0" y="0"/>
            <a:chExt cx="566289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62897" cy="406400"/>
            </a:xfrm>
            <a:custGeom>
              <a:avLst/>
              <a:gdLst/>
              <a:ahLst/>
              <a:cxnLst/>
              <a:rect r="r" b="b" t="t" l="l"/>
              <a:pathLst>
                <a:path h="406400" w="5662897">
                  <a:moveTo>
                    <a:pt x="5459697" y="0"/>
                  </a:moveTo>
                  <a:cubicBezTo>
                    <a:pt x="5571921" y="0"/>
                    <a:pt x="5662897" y="90976"/>
                    <a:pt x="5662897" y="203200"/>
                  </a:cubicBezTo>
                  <a:cubicBezTo>
                    <a:pt x="5662897" y="315424"/>
                    <a:pt x="5571921" y="406400"/>
                    <a:pt x="5459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66289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7575" y="4634571"/>
            <a:ext cx="4536431" cy="412461"/>
            <a:chOff x="0" y="0"/>
            <a:chExt cx="446976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9767" cy="406400"/>
            </a:xfrm>
            <a:custGeom>
              <a:avLst/>
              <a:gdLst/>
              <a:ahLst/>
              <a:cxnLst/>
              <a:rect r="r" b="b" t="t" l="l"/>
              <a:pathLst>
                <a:path h="406400" w="4469767">
                  <a:moveTo>
                    <a:pt x="4266567" y="0"/>
                  </a:moveTo>
                  <a:cubicBezTo>
                    <a:pt x="4378791" y="0"/>
                    <a:pt x="4469767" y="90976"/>
                    <a:pt x="4469767" y="203200"/>
                  </a:cubicBezTo>
                  <a:cubicBezTo>
                    <a:pt x="4469767" y="315424"/>
                    <a:pt x="4378791" y="406400"/>
                    <a:pt x="42665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46976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604542" y="671694"/>
            <a:ext cx="1820778" cy="412461"/>
            <a:chOff x="0" y="0"/>
            <a:chExt cx="1794021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94021" cy="406400"/>
            </a:xfrm>
            <a:custGeom>
              <a:avLst/>
              <a:gdLst/>
              <a:ahLst/>
              <a:cxnLst/>
              <a:rect r="r" b="b" t="t" l="l"/>
              <a:pathLst>
                <a:path h="406400" w="1794021">
                  <a:moveTo>
                    <a:pt x="1590821" y="0"/>
                  </a:moveTo>
                  <a:cubicBezTo>
                    <a:pt x="1703045" y="0"/>
                    <a:pt x="1794021" y="90976"/>
                    <a:pt x="1794021" y="203200"/>
                  </a:cubicBezTo>
                  <a:cubicBezTo>
                    <a:pt x="1794021" y="315424"/>
                    <a:pt x="1703045" y="406400"/>
                    <a:pt x="15908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9402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36893" y="3392121"/>
            <a:ext cx="9535298" cy="6168339"/>
          </a:xfrm>
          <a:custGeom>
            <a:avLst/>
            <a:gdLst/>
            <a:ahLst/>
            <a:cxnLst/>
            <a:rect r="r" b="b" t="t" l="l"/>
            <a:pathLst>
              <a:path h="6168339" w="9535298">
                <a:moveTo>
                  <a:pt x="0" y="0"/>
                </a:moveTo>
                <a:lnTo>
                  <a:pt x="9535298" y="0"/>
                </a:lnTo>
                <a:lnTo>
                  <a:pt x="9535298" y="6168339"/>
                </a:lnTo>
                <a:lnTo>
                  <a:pt x="0" y="6168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85488" y="8867936"/>
            <a:ext cx="2955704" cy="1226733"/>
          </a:xfrm>
          <a:custGeom>
            <a:avLst/>
            <a:gdLst/>
            <a:ahLst/>
            <a:cxnLst/>
            <a:rect r="r" b="b" t="t" l="l"/>
            <a:pathLst>
              <a:path h="1226733" w="2955704">
                <a:moveTo>
                  <a:pt x="0" y="0"/>
                </a:moveTo>
                <a:lnTo>
                  <a:pt x="2955704" y="0"/>
                </a:lnTo>
                <a:lnTo>
                  <a:pt x="2955704" y="1226733"/>
                </a:lnTo>
                <a:lnTo>
                  <a:pt x="0" y="1226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119195" y="3138115"/>
            <a:ext cx="6966809" cy="5729821"/>
          </a:xfrm>
          <a:custGeom>
            <a:avLst/>
            <a:gdLst/>
            <a:ahLst/>
            <a:cxnLst/>
            <a:rect r="r" b="b" t="t" l="l"/>
            <a:pathLst>
              <a:path h="5729821" w="6966809">
                <a:moveTo>
                  <a:pt x="0" y="0"/>
                </a:moveTo>
                <a:lnTo>
                  <a:pt x="6966810" y="0"/>
                </a:lnTo>
                <a:lnTo>
                  <a:pt x="6966810" y="5729821"/>
                </a:lnTo>
                <a:lnTo>
                  <a:pt x="0" y="5729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268192" y="-83957"/>
            <a:ext cx="6414492" cy="75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3131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SUMMARY OF RAW DATA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5198" y="744575"/>
            <a:ext cx="4244816" cy="66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283842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1.RAW Data Overview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7575" y="1493876"/>
            <a:ext cx="9186151" cy="167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raw datasets which includes resort name,price,</a:t>
            </a:r>
          </a:p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offers,ratings,,other site deals and feedbacks, etc,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in south states of India.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72191" y="744575"/>
            <a:ext cx="3685800" cy="66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2. Data Volume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72191" y="1439150"/>
            <a:ext cx="7065513" cy="221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3" indent="-334641" lvl="1">
              <a:lnSpc>
                <a:spcPts val="4339"/>
              </a:lnSpc>
              <a:spcBef>
                <a:spcPct val="0"/>
              </a:spcBef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</a:t>
            </a:r>
            <a:r>
              <a:rPr lang="en-US" sz="30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otel_Name,Price,Ratings ,City  ,Deals ,Feedback,Other_sites ,State</a:t>
            </a:r>
          </a:p>
          <a:p>
            <a:pPr algn="l" marL="669283" indent="-334641" lvl="1">
              <a:lnSpc>
                <a:spcPts val="4339"/>
              </a:lnSpc>
              <a:spcBef>
                <a:spcPct val="0"/>
              </a:spcBef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Dataset</a:t>
            </a:r>
            <a:r>
              <a:rPr lang="en-US" sz="30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shape: 1118 rows × 8 columns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575" y="2770109"/>
            <a:ext cx="4208894" cy="412461"/>
            <a:chOff x="0" y="0"/>
            <a:chExt cx="414704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7043" cy="406400"/>
            </a:xfrm>
            <a:custGeom>
              <a:avLst/>
              <a:gdLst/>
              <a:ahLst/>
              <a:cxnLst/>
              <a:rect r="r" b="b" t="t" l="l"/>
              <a:pathLst>
                <a:path h="406400" w="4147043">
                  <a:moveTo>
                    <a:pt x="3943843" y="0"/>
                  </a:moveTo>
                  <a:cubicBezTo>
                    <a:pt x="4056067" y="0"/>
                    <a:pt x="4147043" y="90976"/>
                    <a:pt x="4147043" y="203200"/>
                  </a:cubicBezTo>
                  <a:cubicBezTo>
                    <a:pt x="4147043" y="315424"/>
                    <a:pt x="4056067" y="406400"/>
                    <a:pt x="3943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70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7575" y="3723461"/>
            <a:ext cx="5747356" cy="412461"/>
            <a:chOff x="0" y="0"/>
            <a:chExt cx="566289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62897" cy="406400"/>
            </a:xfrm>
            <a:custGeom>
              <a:avLst/>
              <a:gdLst/>
              <a:ahLst/>
              <a:cxnLst/>
              <a:rect r="r" b="b" t="t" l="l"/>
              <a:pathLst>
                <a:path h="406400" w="5662897">
                  <a:moveTo>
                    <a:pt x="5459697" y="0"/>
                  </a:moveTo>
                  <a:cubicBezTo>
                    <a:pt x="5571921" y="0"/>
                    <a:pt x="5662897" y="90976"/>
                    <a:pt x="5662897" y="203200"/>
                  </a:cubicBezTo>
                  <a:cubicBezTo>
                    <a:pt x="5662897" y="315424"/>
                    <a:pt x="5571921" y="406400"/>
                    <a:pt x="5459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66289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7575" y="4634571"/>
            <a:ext cx="4536431" cy="412461"/>
            <a:chOff x="0" y="0"/>
            <a:chExt cx="446976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9767" cy="406400"/>
            </a:xfrm>
            <a:custGeom>
              <a:avLst/>
              <a:gdLst/>
              <a:ahLst/>
              <a:cxnLst/>
              <a:rect r="r" b="b" t="t" l="l"/>
              <a:pathLst>
                <a:path h="406400" w="4469767">
                  <a:moveTo>
                    <a:pt x="4266567" y="0"/>
                  </a:moveTo>
                  <a:cubicBezTo>
                    <a:pt x="4378791" y="0"/>
                    <a:pt x="4469767" y="90976"/>
                    <a:pt x="4469767" y="203200"/>
                  </a:cubicBezTo>
                  <a:cubicBezTo>
                    <a:pt x="4469767" y="315424"/>
                    <a:pt x="4378791" y="406400"/>
                    <a:pt x="42665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46976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604542" y="671694"/>
            <a:ext cx="1820778" cy="412461"/>
            <a:chOff x="0" y="0"/>
            <a:chExt cx="1794021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94021" cy="406400"/>
            </a:xfrm>
            <a:custGeom>
              <a:avLst/>
              <a:gdLst/>
              <a:ahLst/>
              <a:cxnLst/>
              <a:rect r="r" b="b" t="t" l="l"/>
              <a:pathLst>
                <a:path h="406400" w="1794021">
                  <a:moveTo>
                    <a:pt x="1590821" y="0"/>
                  </a:moveTo>
                  <a:cubicBezTo>
                    <a:pt x="1703045" y="0"/>
                    <a:pt x="1794021" y="90976"/>
                    <a:pt x="1794021" y="203200"/>
                  </a:cubicBezTo>
                  <a:cubicBezTo>
                    <a:pt x="1794021" y="315424"/>
                    <a:pt x="1703045" y="406400"/>
                    <a:pt x="15908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9402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970054" y="4634571"/>
            <a:ext cx="1719074" cy="911109"/>
          </a:xfrm>
          <a:custGeom>
            <a:avLst/>
            <a:gdLst/>
            <a:ahLst/>
            <a:cxnLst/>
            <a:rect r="r" b="b" t="t" l="l"/>
            <a:pathLst>
              <a:path h="911109" w="1719074">
                <a:moveTo>
                  <a:pt x="0" y="0"/>
                </a:moveTo>
                <a:lnTo>
                  <a:pt x="1719075" y="0"/>
                </a:lnTo>
                <a:lnTo>
                  <a:pt x="1719075" y="911109"/>
                </a:lnTo>
                <a:lnTo>
                  <a:pt x="0" y="911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011080" y="1623035"/>
            <a:ext cx="7248220" cy="6592602"/>
          </a:xfrm>
          <a:custGeom>
            <a:avLst/>
            <a:gdLst/>
            <a:ahLst/>
            <a:cxnLst/>
            <a:rect r="r" b="b" t="t" l="l"/>
            <a:pathLst>
              <a:path h="6592602" w="7248220">
                <a:moveTo>
                  <a:pt x="0" y="0"/>
                </a:moveTo>
                <a:lnTo>
                  <a:pt x="7248220" y="0"/>
                </a:lnTo>
                <a:lnTo>
                  <a:pt x="7248220" y="6592602"/>
                </a:lnTo>
                <a:lnTo>
                  <a:pt x="0" y="6592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58511" y="2225215"/>
            <a:ext cx="6966809" cy="5729821"/>
          </a:xfrm>
          <a:custGeom>
            <a:avLst/>
            <a:gdLst/>
            <a:ahLst/>
            <a:cxnLst/>
            <a:rect r="r" b="b" t="t" l="l"/>
            <a:pathLst>
              <a:path h="5729821" w="6966809">
                <a:moveTo>
                  <a:pt x="0" y="0"/>
                </a:moveTo>
                <a:lnTo>
                  <a:pt x="6966809" y="0"/>
                </a:lnTo>
                <a:lnTo>
                  <a:pt x="6966809" y="5729821"/>
                </a:lnTo>
                <a:lnTo>
                  <a:pt x="0" y="57298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309773" y="157833"/>
            <a:ext cx="4600694" cy="73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FF3131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INTRO to DATASET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7575" y="8330467"/>
            <a:ext cx="7202479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Raw Data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17281" y="8473026"/>
            <a:ext cx="2760345" cy="72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Cleaned Data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866438" y="8867936"/>
            <a:ext cx="2955704" cy="1226733"/>
          </a:xfrm>
          <a:custGeom>
            <a:avLst/>
            <a:gdLst/>
            <a:ahLst/>
            <a:cxnLst/>
            <a:rect r="r" b="b" t="t" l="l"/>
            <a:pathLst>
              <a:path h="1226733" w="2955704">
                <a:moveTo>
                  <a:pt x="0" y="0"/>
                </a:moveTo>
                <a:lnTo>
                  <a:pt x="2955704" y="0"/>
                </a:lnTo>
                <a:lnTo>
                  <a:pt x="2955704" y="1226733"/>
                </a:lnTo>
                <a:lnTo>
                  <a:pt x="0" y="12267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575" y="2770109"/>
            <a:ext cx="4208894" cy="412461"/>
            <a:chOff x="0" y="0"/>
            <a:chExt cx="414704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7043" cy="406400"/>
            </a:xfrm>
            <a:custGeom>
              <a:avLst/>
              <a:gdLst/>
              <a:ahLst/>
              <a:cxnLst/>
              <a:rect r="r" b="b" t="t" l="l"/>
              <a:pathLst>
                <a:path h="406400" w="4147043">
                  <a:moveTo>
                    <a:pt x="3943843" y="0"/>
                  </a:moveTo>
                  <a:cubicBezTo>
                    <a:pt x="4056067" y="0"/>
                    <a:pt x="4147043" y="90976"/>
                    <a:pt x="4147043" y="203200"/>
                  </a:cubicBezTo>
                  <a:cubicBezTo>
                    <a:pt x="4147043" y="315424"/>
                    <a:pt x="4056067" y="406400"/>
                    <a:pt x="3943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70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7575" y="3723461"/>
            <a:ext cx="5747356" cy="412461"/>
            <a:chOff x="0" y="0"/>
            <a:chExt cx="566289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62897" cy="406400"/>
            </a:xfrm>
            <a:custGeom>
              <a:avLst/>
              <a:gdLst/>
              <a:ahLst/>
              <a:cxnLst/>
              <a:rect r="r" b="b" t="t" l="l"/>
              <a:pathLst>
                <a:path h="406400" w="5662897">
                  <a:moveTo>
                    <a:pt x="5459697" y="0"/>
                  </a:moveTo>
                  <a:cubicBezTo>
                    <a:pt x="5571921" y="0"/>
                    <a:pt x="5662897" y="90976"/>
                    <a:pt x="5662897" y="203200"/>
                  </a:cubicBezTo>
                  <a:cubicBezTo>
                    <a:pt x="5662897" y="315424"/>
                    <a:pt x="5571921" y="406400"/>
                    <a:pt x="5459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66289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7575" y="4634571"/>
            <a:ext cx="4536431" cy="412461"/>
            <a:chOff x="0" y="0"/>
            <a:chExt cx="446976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9767" cy="406400"/>
            </a:xfrm>
            <a:custGeom>
              <a:avLst/>
              <a:gdLst/>
              <a:ahLst/>
              <a:cxnLst/>
              <a:rect r="r" b="b" t="t" l="l"/>
              <a:pathLst>
                <a:path h="406400" w="4469767">
                  <a:moveTo>
                    <a:pt x="4266567" y="0"/>
                  </a:moveTo>
                  <a:cubicBezTo>
                    <a:pt x="4378791" y="0"/>
                    <a:pt x="4469767" y="90976"/>
                    <a:pt x="4469767" y="203200"/>
                  </a:cubicBezTo>
                  <a:cubicBezTo>
                    <a:pt x="4469767" y="315424"/>
                    <a:pt x="4378791" y="406400"/>
                    <a:pt x="42665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46976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-2304406" y="-3086487"/>
            <a:ext cx="7608413" cy="7966924"/>
          </a:xfrm>
          <a:custGeom>
            <a:avLst/>
            <a:gdLst/>
            <a:ahLst/>
            <a:cxnLst/>
            <a:rect r="r" b="b" t="t" l="l"/>
            <a:pathLst>
              <a:path h="7966924" w="7608413">
                <a:moveTo>
                  <a:pt x="0" y="0"/>
                </a:moveTo>
                <a:lnTo>
                  <a:pt x="7608412" y="0"/>
                </a:lnTo>
                <a:lnTo>
                  <a:pt x="7608412" y="7966924"/>
                </a:lnTo>
                <a:lnTo>
                  <a:pt x="0" y="796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604542" y="671694"/>
            <a:ext cx="1820778" cy="412461"/>
            <a:chOff x="0" y="0"/>
            <a:chExt cx="1794021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94021" cy="406400"/>
            </a:xfrm>
            <a:custGeom>
              <a:avLst/>
              <a:gdLst/>
              <a:ahLst/>
              <a:cxnLst/>
              <a:rect r="r" b="b" t="t" l="l"/>
              <a:pathLst>
                <a:path h="406400" w="1794021">
                  <a:moveTo>
                    <a:pt x="1590821" y="0"/>
                  </a:moveTo>
                  <a:cubicBezTo>
                    <a:pt x="1703045" y="0"/>
                    <a:pt x="1794021" y="90976"/>
                    <a:pt x="1794021" y="203200"/>
                  </a:cubicBezTo>
                  <a:cubicBezTo>
                    <a:pt x="1794021" y="315424"/>
                    <a:pt x="1703045" y="406400"/>
                    <a:pt x="15908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9402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7075057">
            <a:off x="-2590284" y="3211764"/>
            <a:ext cx="7608413" cy="7966924"/>
          </a:xfrm>
          <a:custGeom>
            <a:avLst/>
            <a:gdLst/>
            <a:ahLst/>
            <a:cxnLst/>
            <a:rect r="r" b="b" t="t" l="l"/>
            <a:pathLst>
              <a:path h="7966924" w="7608413">
                <a:moveTo>
                  <a:pt x="0" y="0"/>
                </a:moveTo>
                <a:lnTo>
                  <a:pt x="7608412" y="0"/>
                </a:lnTo>
                <a:lnTo>
                  <a:pt x="7608412" y="7966924"/>
                </a:lnTo>
                <a:lnTo>
                  <a:pt x="0" y="796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67575" y="2770109"/>
            <a:ext cx="8884925" cy="6178869"/>
          </a:xfrm>
          <a:custGeom>
            <a:avLst/>
            <a:gdLst/>
            <a:ahLst/>
            <a:cxnLst/>
            <a:rect r="r" b="b" t="t" l="l"/>
            <a:pathLst>
              <a:path h="6178869" w="8884925">
                <a:moveTo>
                  <a:pt x="0" y="0"/>
                </a:moveTo>
                <a:lnTo>
                  <a:pt x="8884925" y="0"/>
                </a:lnTo>
                <a:lnTo>
                  <a:pt x="8884925" y="6178870"/>
                </a:lnTo>
                <a:lnTo>
                  <a:pt x="0" y="6178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73" t="0" r="-17934" b="-326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294444" y="122275"/>
            <a:ext cx="6821329" cy="84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FF3131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Exploratory  Data  Analysis 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9017" y="1105235"/>
            <a:ext cx="5304473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A3079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1.Univariate Analysis Steps 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54474" y="1129611"/>
            <a:ext cx="8134377" cy="9157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📊Price Distribution (Boxpl</a:t>
            </a:r>
            <a:r>
              <a:rPr lang="en-US" sz="38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ot)</a:t>
            </a:r>
          </a:p>
          <a:p>
            <a:pPr algn="l" marL="621143" indent="-310571" lvl="1">
              <a:lnSpc>
                <a:spcPts val="4027"/>
              </a:lnSpc>
              <a:spcBef>
                <a:spcPct val="0"/>
              </a:spcBef>
              <a:buAutoNum type="arabicPeriod" startAt="1"/>
            </a:pPr>
            <a:r>
              <a:rPr lang="en-US" sz="287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Purpose → The boxplot shows the distribution of hotel prices and helps us detect outliers.</a:t>
            </a:r>
          </a:p>
          <a:p>
            <a:pPr algn="l" marL="621143" indent="-310571" lvl="1">
              <a:lnSpc>
                <a:spcPts val="4027"/>
              </a:lnSpc>
              <a:spcBef>
                <a:spcPct val="0"/>
              </a:spcBef>
              <a:buAutoNum type="arabicPeriod" startAt="1"/>
            </a:pPr>
            <a:r>
              <a:rPr lang="en-US" sz="287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Main Observation →</a:t>
            </a:r>
          </a:p>
          <a:p>
            <a:pPr algn="l" marL="1242285" indent="-414095" lvl="2">
              <a:lnSpc>
                <a:spcPts val="4027"/>
              </a:lnSpc>
              <a:spcBef>
                <a:spcPct val="0"/>
              </a:spcBef>
              <a:buFont typeface="Arial"/>
              <a:buChar char="⚬"/>
            </a:pPr>
            <a:r>
              <a:rPr lang="en-US" sz="287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Most hotels fall within a lower price range (near the bottom of the graph).</a:t>
            </a:r>
          </a:p>
          <a:p>
            <a:pPr algn="l" marL="1242285" indent="-414095" lvl="2">
              <a:lnSpc>
                <a:spcPts val="4027"/>
              </a:lnSpc>
              <a:spcBef>
                <a:spcPct val="0"/>
              </a:spcBef>
              <a:buFont typeface="Arial"/>
              <a:buChar char="⚬"/>
            </a:pPr>
            <a:r>
              <a:rPr lang="en-US" sz="287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Several hotels have extremely high prices, shown as points far above the main cluster.</a:t>
            </a:r>
          </a:p>
          <a:p>
            <a:pPr algn="l" marL="621143" indent="-310571" lvl="1">
              <a:lnSpc>
                <a:spcPts val="4027"/>
              </a:lnSpc>
              <a:spcBef>
                <a:spcPct val="0"/>
              </a:spcBef>
              <a:buAutoNum type="arabicPeriod" startAt="1"/>
            </a:pPr>
            <a:r>
              <a:rPr lang="en-US" sz="287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Outliers →</a:t>
            </a:r>
          </a:p>
          <a:p>
            <a:pPr algn="l" marL="1242285" indent="-414095" lvl="2">
              <a:lnSpc>
                <a:spcPts val="4027"/>
              </a:lnSpc>
              <a:spcBef>
                <a:spcPct val="0"/>
              </a:spcBef>
              <a:buFont typeface="Arial"/>
              <a:buChar char="⚬"/>
            </a:pPr>
            <a:r>
              <a:rPr lang="en-US" sz="287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These are unusually high-priced hotels compared to the majority.</a:t>
            </a:r>
          </a:p>
          <a:p>
            <a:pPr algn="l" marL="1242285" indent="-414095" lvl="2">
              <a:lnSpc>
                <a:spcPts val="4027"/>
              </a:lnSpc>
              <a:spcBef>
                <a:spcPct val="0"/>
              </a:spcBef>
              <a:buFont typeface="Arial"/>
              <a:buChar char="⚬"/>
            </a:pPr>
            <a:r>
              <a:rPr lang="en-US" sz="287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Outliers can heavily influence average price calculations.</a:t>
            </a:r>
          </a:p>
          <a:p>
            <a:pPr algn="l" marL="621143" indent="-310571" lvl="1">
              <a:lnSpc>
                <a:spcPts val="4027"/>
              </a:lnSpc>
              <a:spcBef>
                <a:spcPct val="0"/>
              </a:spcBef>
              <a:buAutoNum type="arabicPeriod" startAt="1"/>
            </a:pPr>
            <a:r>
              <a:rPr lang="en-US" sz="287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Insight →</a:t>
            </a:r>
          </a:p>
          <a:p>
            <a:pPr algn="l" marL="1242285" indent="-414095" lvl="2">
              <a:lnSpc>
                <a:spcPts val="4027"/>
              </a:lnSpc>
              <a:spcBef>
                <a:spcPct val="0"/>
              </a:spcBef>
              <a:buFont typeface="Arial"/>
              <a:buChar char="⚬"/>
            </a:pPr>
            <a:r>
              <a:rPr lang="en-US" sz="287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market has a wide variation in pricing, with a small number of luxury hotels charging much higher than typical ranges.</a:t>
            </a:r>
          </a:p>
          <a:p>
            <a:pPr algn="ctr">
              <a:lnSpc>
                <a:spcPts val="26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575" y="2770109"/>
            <a:ext cx="4208894" cy="412461"/>
            <a:chOff x="0" y="0"/>
            <a:chExt cx="414704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7043" cy="406400"/>
            </a:xfrm>
            <a:custGeom>
              <a:avLst/>
              <a:gdLst/>
              <a:ahLst/>
              <a:cxnLst/>
              <a:rect r="r" b="b" t="t" l="l"/>
              <a:pathLst>
                <a:path h="406400" w="4147043">
                  <a:moveTo>
                    <a:pt x="3943843" y="0"/>
                  </a:moveTo>
                  <a:cubicBezTo>
                    <a:pt x="4056067" y="0"/>
                    <a:pt x="4147043" y="90976"/>
                    <a:pt x="4147043" y="203200"/>
                  </a:cubicBezTo>
                  <a:cubicBezTo>
                    <a:pt x="4147043" y="315424"/>
                    <a:pt x="4056067" y="406400"/>
                    <a:pt x="3943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70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7575" y="3723461"/>
            <a:ext cx="5747356" cy="412461"/>
            <a:chOff x="0" y="0"/>
            <a:chExt cx="566289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62897" cy="406400"/>
            </a:xfrm>
            <a:custGeom>
              <a:avLst/>
              <a:gdLst/>
              <a:ahLst/>
              <a:cxnLst/>
              <a:rect r="r" b="b" t="t" l="l"/>
              <a:pathLst>
                <a:path h="406400" w="5662897">
                  <a:moveTo>
                    <a:pt x="5459697" y="0"/>
                  </a:moveTo>
                  <a:cubicBezTo>
                    <a:pt x="5571921" y="0"/>
                    <a:pt x="5662897" y="90976"/>
                    <a:pt x="5662897" y="203200"/>
                  </a:cubicBezTo>
                  <a:cubicBezTo>
                    <a:pt x="5662897" y="315424"/>
                    <a:pt x="5571921" y="406400"/>
                    <a:pt x="5459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66289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7575" y="4634571"/>
            <a:ext cx="4536431" cy="412461"/>
            <a:chOff x="0" y="0"/>
            <a:chExt cx="446976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9767" cy="406400"/>
            </a:xfrm>
            <a:custGeom>
              <a:avLst/>
              <a:gdLst/>
              <a:ahLst/>
              <a:cxnLst/>
              <a:rect r="r" b="b" t="t" l="l"/>
              <a:pathLst>
                <a:path h="406400" w="4469767">
                  <a:moveTo>
                    <a:pt x="4266567" y="0"/>
                  </a:moveTo>
                  <a:cubicBezTo>
                    <a:pt x="4378791" y="0"/>
                    <a:pt x="4469767" y="90976"/>
                    <a:pt x="4469767" y="203200"/>
                  </a:cubicBezTo>
                  <a:cubicBezTo>
                    <a:pt x="4469767" y="315424"/>
                    <a:pt x="4378791" y="406400"/>
                    <a:pt x="42665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46976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604542" y="671694"/>
            <a:ext cx="1820778" cy="412461"/>
            <a:chOff x="0" y="0"/>
            <a:chExt cx="1794021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94021" cy="406400"/>
            </a:xfrm>
            <a:custGeom>
              <a:avLst/>
              <a:gdLst/>
              <a:ahLst/>
              <a:cxnLst/>
              <a:rect r="r" b="b" t="t" l="l"/>
              <a:pathLst>
                <a:path h="406400" w="1794021">
                  <a:moveTo>
                    <a:pt x="1590821" y="0"/>
                  </a:moveTo>
                  <a:cubicBezTo>
                    <a:pt x="1703045" y="0"/>
                    <a:pt x="1794021" y="90976"/>
                    <a:pt x="1794021" y="203200"/>
                  </a:cubicBezTo>
                  <a:cubicBezTo>
                    <a:pt x="1794021" y="315424"/>
                    <a:pt x="1703045" y="406400"/>
                    <a:pt x="15908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9402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7075057">
            <a:off x="-2590284" y="3211764"/>
            <a:ext cx="7608413" cy="7966924"/>
          </a:xfrm>
          <a:custGeom>
            <a:avLst/>
            <a:gdLst/>
            <a:ahLst/>
            <a:cxnLst/>
            <a:rect r="r" b="b" t="t" l="l"/>
            <a:pathLst>
              <a:path h="7966924" w="7608413">
                <a:moveTo>
                  <a:pt x="0" y="0"/>
                </a:moveTo>
                <a:lnTo>
                  <a:pt x="7608412" y="0"/>
                </a:lnTo>
                <a:lnTo>
                  <a:pt x="7608412" y="7966924"/>
                </a:lnTo>
                <a:lnTo>
                  <a:pt x="0" y="796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7575" y="2372072"/>
            <a:ext cx="10103075" cy="6479405"/>
          </a:xfrm>
          <a:custGeom>
            <a:avLst/>
            <a:gdLst/>
            <a:ahLst/>
            <a:cxnLst/>
            <a:rect r="r" b="b" t="t" l="l"/>
            <a:pathLst>
              <a:path h="6479405" w="10103075">
                <a:moveTo>
                  <a:pt x="0" y="0"/>
                </a:moveTo>
                <a:lnTo>
                  <a:pt x="10103075" y="0"/>
                </a:lnTo>
                <a:lnTo>
                  <a:pt x="10103075" y="6479405"/>
                </a:lnTo>
                <a:lnTo>
                  <a:pt x="0" y="6479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789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035791" y="273231"/>
            <a:ext cx="11095077" cy="66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📊 Effect </a:t>
            </a:r>
            <a:r>
              <a:rPr lang="en-US" b="true" sz="3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of Weekly Deals on Prices (Boxplot Explanation)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1541" y="1160384"/>
            <a:ext cx="11841123" cy="160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This b</a:t>
            </a: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oxplot is used to analyze how weekly deals impact hotel prices.</a:t>
            </a:r>
          </a:p>
          <a:p>
            <a:pPr algn="ctr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It also helps in identifying outliers (unusually high or low deal prices).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800602" y="2431971"/>
            <a:ext cx="1793081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Insi</a:t>
            </a:r>
            <a:r>
              <a:rPr lang="en-US" b="true" sz="2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ght  --&gt;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75855" y="2879647"/>
            <a:ext cx="7695486" cy="108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</a:t>
            </a: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utliers highlight premium or luxury hotels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with high weekly rates.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75855" y="4079798"/>
            <a:ext cx="6903958" cy="108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Maj</a:t>
            </a: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ority clustering at the lower range 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   suggest affordability for most travelers.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13454" y="5400358"/>
            <a:ext cx="7241857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This</a:t>
            </a: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can help in customer segmentation 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95572" y="6076633"/>
            <a:ext cx="6664523" cy="2657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1.Budget travelers →</a:t>
            </a: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take advantage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                   </a:t>
            </a: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of lower weekly deals.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</a:t>
            </a:r>
            <a:r>
              <a:rPr lang="en-US" b="true" sz="2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 2.</a:t>
            </a:r>
            <a:r>
              <a:rPr lang="en-US" b="true" sz="2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Premium travelers →</a:t>
            </a: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targeted toward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                      high-value outlier deals.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866438" y="8867936"/>
            <a:ext cx="2955704" cy="1226733"/>
          </a:xfrm>
          <a:custGeom>
            <a:avLst/>
            <a:gdLst/>
            <a:ahLst/>
            <a:cxnLst/>
            <a:rect r="r" b="b" t="t" l="l"/>
            <a:pathLst>
              <a:path h="1226733" w="2955704">
                <a:moveTo>
                  <a:pt x="0" y="0"/>
                </a:moveTo>
                <a:lnTo>
                  <a:pt x="2955704" y="0"/>
                </a:lnTo>
                <a:lnTo>
                  <a:pt x="2955704" y="1226733"/>
                </a:lnTo>
                <a:lnTo>
                  <a:pt x="0" y="1226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575" y="2770109"/>
            <a:ext cx="4208894" cy="412461"/>
            <a:chOff x="0" y="0"/>
            <a:chExt cx="414704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7043" cy="406400"/>
            </a:xfrm>
            <a:custGeom>
              <a:avLst/>
              <a:gdLst/>
              <a:ahLst/>
              <a:cxnLst/>
              <a:rect r="r" b="b" t="t" l="l"/>
              <a:pathLst>
                <a:path h="406400" w="4147043">
                  <a:moveTo>
                    <a:pt x="3943843" y="0"/>
                  </a:moveTo>
                  <a:cubicBezTo>
                    <a:pt x="4056067" y="0"/>
                    <a:pt x="4147043" y="90976"/>
                    <a:pt x="4147043" y="203200"/>
                  </a:cubicBezTo>
                  <a:cubicBezTo>
                    <a:pt x="4147043" y="315424"/>
                    <a:pt x="4056067" y="406400"/>
                    <a:pt x="3943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70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7575" y="3723461"/>
            <a:ext cx="5747356" cy="412461"/>
            <a:chOff x="0" y="0"/>
            <a:chExt cx="566289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62897" cy="406400"/>
            </a:xfrm>
            <a:custGeom>
              <a:avLst/>
              <a:gdLst/>
              <a:ahLst/>
              <a:cxnLst/>
              <a:rect r="r" b="b" t="t" l="l"/>
              <a:pathLst>
                <a:path h="406400" w="5662897">
                  <a:moveTo>
                    <a:pt x="5459697" y="0"/>
                  </a:moveTo>
                  <a:cubicBezTo>
                    <a:pt x="5571921" y="0"/>
                    <a:pt x="5662897" y="90976"/>
                    <a:pt x="5662897" y="203200"/>
                  </a:cubicBezTo>
                  <a:cubicBezTo>
                    <a:pt x="5662897" y="315424"/>
                    <a:pt x="5571921" y="406400"/>
                    <a:pt x="5459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66289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7575" y="4634571"/>
            <a:ext cx="4536431" cy="412461"/>
            <a:chOff x="0" y="0"/>
            <a:chExt cx="446976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9767" cy="406400"/>
            </a:xfrm>
            <a:custGeom>
              <a:avLst/>
              <a:gdLst/>
              <a:ahLst/>
              <a:cxnLst/>
              <a:rect r="r" b="b" t="t" l="l"/>
              <a:pathLst>
                <a:path h="406400" w="4469767">
                  <a:moveTo>
                    <a:pt x="4266567" y="0"/>
                  </a:moveTo>
                  <a:cubicBezTo>
                    <a:pt x="4378791" y="0"/>
                    <a:pt x="4469767" y="90976"/>
                    <a:pt x="4469767" y="203200"/>
                  </a:cubicBezTo>
                  <a:cubicBezTo>
                    <a:pt x="4469767" y="315424"/>
                    <a:pt x="4378791" y="406400"/>
                    <a:pt x="42665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46976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-2304406" y="-3086487"/>
            <a:ext cx="7608413" cy="7966924"/>
          </a:xfrm>
          <a:custGeom>
            <a:avLst/>
            <a:gdLst/>
            <a:ahLst/>
            <a:cxnLst/>
            <a:rect r="r" b="b" t="t" l="l"/>
            <a:pathLst>
              <a:path h="7966924" w="7608413">
                <a:moveTo>
                  <a:pt x="0" y="0"/>
                </a:moveTo>
                <a:lnTo>
                  <a:pt x="7608412" y="0"/>
                </a:lnTo>
                <a:lnTo>
                  <a:pt x="7608412" y="7966924"/>
                </a:lnTo>
                <a:lnTo>
                  <a:pt x="0" y="796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604542" y="671694"/>
            <a:ext cx="1820778" cy="412461"/>
            <a:chOff x="0" y="0"/>
            <a:chExt cx="1794021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94021" cy="406400"/>
            </a:xfrm>
            <a:custGeom>
              <a:avLst/>
              <a:gdLst/>
              <a:ahLst/>
              <a:cxnLst/>
              <a:rect r="r" b="b" t="t" l="l"/>
              <a:pathLst>
                <a:path h="406400" w="1794021">
                  <a:moveTo>
                    <a:pt x="1590821" y="0"/>
                  </a:moveTo>
                  <a:cubicBezTo>
                    <a:pt x="1703045" y="0"/>
                    <a:pt x="1794021" y="90976"/>
                    <a:pt x="1794021" y="203200"/>
                  </a:cubicBezTo>
                  <a:cubicBezTo>
                    <a:pt x="1794021" y="315424"/>
                    <a:pt x="1703045" y="406400"/>
                    <a:pt x="15908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9402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7075057">
            <a:off x="-2590284" y="3211764"/>
            <a:ext cx="7608413" cy="7966924"/>
          </a:xfrm>
          <a:custGeom>
            <a:avLst/>
            <a:gdLst/>
            <a:ahLst/>
            <a:cxnLst/>
            <a:rect r="r" b="b" t="t" l="l"/>
            <a:pathLst>
              <a:path h="7966924" w="7608413">
                <a:moveTo>
                  <a:pt x="0" y="0"/>
                </a:moveTo>
                <a:lnTo>
                  <a:pt x="7608412" y="0"/>
                </a:lnTo>
                <a:lnTo>
                  <a:pt x="7608412" y="7966924"/>
                </a:lnTo>
                <a:lnTo>
                  <a:pt x="0" y="796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569" y="3723461"/>
            <a:ext cx="9235800" cy="6054550"/>
          </a:xfrm>
          <a:custGeom>
            <a:avLst/>
            <a:gdLst/>
            <a:ahLst/>
            <a:cxnLst/>
            <a:rect r="r" b="b" t="t" l="l"/>
            <a:pathLst>
              <a:path h="6054550" w="9235800">
                <a:moveTo>
                  <a:pt x="0" y="0"/>
                </a:moveTo>
                <a:lnTo>
                  <a:pt x="9235800" y="0"/>
                </a:lnTo>
                <a:lnTo>
                  <a:pt x="9235800" y="6054550"/>
                </a:lnTo>
                <a:lnTo>
                  <a:pt x="0" y="6054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52" t="-21599" r="-2752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273517" y="119595"/>
            <a:ext cx="6527245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📊 N</a:t>
            </a:r>
            <a:r>
              <a:rPr lang="en-US" b="true" sz="3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umber of Hotels by State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6250" y="960330"/>
            <a:ext cx="14594681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</a:t>
            </a:r>
            <a:r>
              <a:rPr lang="en-US" b="true" sz="300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urpose →</a:t>
            </a: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This chart shows the distribution of hotels across different states in the dataset.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4764" y="1618436"/>
            <a:ext cx="3503771" cy="160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Main Observati</a:t>
            </a:r>
            <a:r>
              <a:rPr lang="en-US" b="true" sz="2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ons →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.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4117971" y="1588994"/>
            <a:ext cx="8364021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Tamil</a:t>
            </a: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Nadu has the highest number of hotels listed.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117971" y="2122402"/>
            <a:ext cx="7789188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Ka</a:t>
            </a: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rnataka comes next with slightly fewer hotels.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117971" y="2732003"/>
            <a:ext cx="9640491" cy="108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Kerala, Telangana, and G</a:t>
            </a: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oa have fewer hotels compared to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Tamil Nadu and Karnataka.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31570" y="3694028"/>
            <a:ext cx="7136986" cy="5630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1"/>
              </a:lnSpc>
            </a:pPr>
            <a:r>
              <a:rPr lang="en-US" sz="3051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Insight →</a:t>
            </a:r>
          </a:p>
          <a:p>
            <a:pPr algn="ctr" marL="615558" indent="-30777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h</a:t>
            </a:r>
            <a:r>
              <a:rPr lang="en-US" sz="28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otel listings are not evenly distributed.</a:t>
            </a:r>
          </a:p>
          <a:p>
            <a:pPr algn="ctr" marL="615558" indent="-30777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Southern states like Tamil Nadu and Karnataka dominate the dataset, indicating more tourism or hotel availability there.</a:t>
            </a:r>
          </a:p>
          <a:p>
            <a:pPr algn="ctr" marL="615558" indent="-30777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States like Goa and Telangana have fewer listings, possibly due to limited coverage or smaller dataset representation.</a:t>
            </a:r>
          </a:p>
          <a:p>
            <a:pPr algn="ctr">
              <a:lnSpc>
                <a:spcPts val="3991"/>
              </a:lnSpc>
              <a:spcBef>
                <a:spcPct val="0"/>
              </a:spcBef>
            </a:pP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4866438" y="8867936"/>
            <a:ext cx="2955704" cy="1226733"/>
          </a:xfrm>
          <a:custGeom>
            <a:avLst/>
            <a:gdLst/>
            <a:ahLst/>
            <a:cxnLst/>
            <a:rect r="r" b="b" t="t" l="l"/>
            <a:pathLst>
              <a:path h="1226733" w="2955704">
                <a:moveTo>
                  <a:pt x="0" y="0"/>
                </a:moveTo>
                <a:lnTo>
                  <a:pt x="2955704" y="0"/>
                </a:lnTo>
                <a:lnTo>
                  <a:pt x="2955704" y="1226733"/>
                </a:lnTo>
                <a:lnTo>
                  <a:pt x="0" y="1226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575" y="2770109"/>
            <a:ext cx="4208894" cy="412461"/>
            <a:chOff x="0" y="0"/>
            <a:chExt cx="414704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7043" cy="406400"/>
            </a:xfrm>
            <a:custGeom>
              <a:avLst/>
              <a:gdLst/>
              <a:ahLst/>
              <a:cxnLst/>
              <a:rect r="r" b="b" t="t" l="l"/>
              <a:pathLst>
                <a:path h="406400" w="4147043">
                  <a:moveTo>
                    <a:pt x="3943843" y="0"/>
                  </a:moveTo>
                  <a:cubicBezTo>
                    <a:pt x="4056067" y="0"/>
                    <a:pt x="4147043" y="90976"/>
                    <a:pt x="4147043" y="203200"/>
                  </a:cubicBezTo>
                  <a:cubicBezTo>
                    <a:pt x="4147043" y="315424"/>
                    <a:pt x="4056067" y="406400"/>
                    <a:pt x="3943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70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7575" y="3723461"/>
            <a:ext cx="5747356" cy="412461"/>
            <a:chOff x="0" y="0"/>
            <a:chExt cx="566289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62897" cy="406400"/>
            </a:xfrm>
            <a:custGeom>
              <a:avLst/>
              <a:gdLst/>
              <a:ahLst/>
              <a:cxnLst/>
              <a:rect r="r" b="b" t="t" l="l"/>
              <a:pathLst>
                <a:path h="406400" w="5662897">
                  <a:moveTo>
                    <a:pt x="5459697" y="0"/>
                  </a:moveTo>
                  <a:cubicBezTo>
                    <a:pt x="5571921" y="0"/>
                    <a:pt x="5662897" y="90976"/>
                    <a:pt x="5662897" y="203200"/>
                  </a:cubicBezTo>
                  <a:cubicBezTo>
                    <a:pt x="5662897" y="315424"/>
                    <a:pt x="5571921" y="406400"/>
                    <a:pt x="5459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66289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7575" y="4634571"/>
            <a:ext cx="4536431" cy="412461"/>
            <a:chOff x="0" y="0"/>
            <a:chExt cx="446976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9767" cy="406400"/>
            </a:xfrm>
            <a:custGeom>
              <a:avLst/>
              <a:gdLst/>
              <a:ahLst/>
              <a:cxnLst/>
              <a:rect r="r" b="b" t="t" l="l"/>
              <a:pathLst>
                <a:path h="406400" w="4469767">
                  <a:moveTo>
                    <a:pt x="4266567" y="0"/>
                  </a:moveTo>
                  <a:cubicBezTo>
                    <a:pt x="4378791" y="0"/>
                    <a:pt x="4469767" y="90976"/>
                    <a:pt x="4469767" y="203200"/>
                  </a:cubicBezTo>
                  <a:cubicBezTo>
                    <a:pt x="4469767" y="315424"/>
                    <a:pt x="4378791" y="406400"/>
                    <a:pt x="42665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46976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-2304406" y="-3086487"/>
            <a:ext cx="7608413" cy="7966924"/>
          </a:xfrm>
          <a:custGeom>
            <a:avLst/>
            <a:gdLst/>
            <a:ahLst/>
            <a:cxnLst/>
            <a:rect r="r" b="b" t="t" l="l"/>
            <a:pathLst>
              <a:path h="7966924" w="7608413">
                <a:moveTo>
                  <a:pt x="0" y="0"/>
                </a:moveTo>
                <a:lnTo>
                  <a:pt x="7608412" y="0"/>
                </a:lnTo>
                <a:lnTo>
                  <a:pt x="7608412" y="7966924"/>
                </a:lnTo>
                <a:lnTo>
                  <a:pt x="0" y="796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604542" y="671694"/>
            <a:ext cx="1820778" cy="412461"/>
            <a:chOff x="0" y="0"/>
            <a:chExt cx="1794021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94021" cy="406400"/>
            </a:xfrm>
            <a:custGeom>
              <a:avLst/>
              <a:gdLst/>
              <a:ahLst/>
              <a:cxnLst/>
              <a:rect r="r" b="b" t="t" l="l"/>
              <a:pathLst>
                <a:path h="406400" w="1794021">
                  <a:moveTo>
                    <a:pt x="1590821" y="0"/>
                  </a:moveTo>
                  <a:cubicBezTo>
                    <a:pt x="1703045" y="0"/>
                    <a:pt x="1794021" y="90976"/>
                    <a:pt x="1794021" y="203200"/>
                  </a:cubicBezTo>
                  <a:cubicBezTo>
                    <a:pt x="1794021" y="315424"/>
                    <a:pt x="1703045" y="406400"/>
                    <a:pt x="15908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9402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7075057">
            <a:off x="-2590284" y="3211764"/>
            <a:ext cx="7608413" cy="7966924"/>
          </a:xfrm>
          <a:custGeom>
            <a:avLst/>
            <a:gdLst/>
            <a:ahLst/>
            <a:cxnLst/>
            <a:rect r="r" b="b" t="t" l="l"/>
            <a:pathLst>
              <a:path h="7966924" w="7608413">
                <a:moveTo>
                  <a:pt x="0" y="0"/>
                </a:moveTo>
                <a:lnTo>
                  <a:pt x="7608412" y="0"/>
                </a:lnTo>
                <a:lnTo>
                  <a:pt x="7608412" y="7966924"/>
                </a:lnTo>
                <a:lnTo>
                  <a:pt x="0" y="796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54442" y="3440474"/>
            <a:ext cx="6581167" cy="5171479"/>
          </a:xfrm>
          <a:custGeom>
            <a:avLst/>
            <a:gdLst/>
            <a:ahLst/>
            <a:cxnLst/>
            <a:rect r="r" b="b" t="t" l="l"/>
            <a:pathLst>
              <a:path h="5171479" w="6581167">
                <a:moveTo>
                  <a:pt x="0" y="0"/>
                </a:moveTo>
                <a:lnTo>
                  <a:pt x="6581167" y="0"/>
                </a:lnTo>
                <a:lnTo>
                  <a:pt x="6581167" y="5171478"/>
                </a:lnTo>
                <a:lnTo>
                  <a:pt x="0" y="5171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984" r="-43441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304006" y="378034"/>
            <a:ext cx="6702504" cy="706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📊</a:t>
            </a:r>
            <a:r>
              <a:rPr lang="en-US" b="true" sz="36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Distribution of Hotels by State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2790" y="1338127"/>
            <a:ext cx="1479233" cy="63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Insi</a:t>
            </a:r>
            <a:r>
              <a:rPr lang="en-US" b="true" sz="32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ghts: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7812" y="1984059"/>
            <a:ext cx="14659570" cy="160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</a:t>
            </a: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outhern states dominate the hotel distribution, especially Tamil Nadu and Karnataka.</a:t>
            </a:r>
          </a:p>
          <a:p>
            <a:pPr algn="ctr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This may reflect higher tourism, urban development, or business hubs in these regions.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4072595"/>
            <a:ext cx="6272689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Unde</a:t>
            </a:r>
            <a:r>
              <a:rPr lang="en-US" b="true" sz="2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rstanding this distribution helps in: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44000" y="5061625"/>
            <a:ext cx="5694998" cy="213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 --&gt;Targeting t</a:t>
            </a: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ourism campaigns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--&gt;Planning hotel expansions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--&gt;Analyzing market saturation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4866438" y="8867936"/>
            <a:ext cx="2955704" cy="1226733"/>
          </a:xfrm>
          <a:custGeom>
            <a:avLst/>
            <a:gdLst/>
            <a:ahLst/>
            <a:cxnLst/>
            <a:rect r="r" b="b" t="t" l="l"/>
            <a:pathLst>
              <a:path h="1226733" w="2955704">
                <a:moveTo>
                  <a:pt x="0" y="0"/>
                </a:moveTo>
                <a:lnTo>
                  <a:pt x="2955704" y="0"/>
                </a:lnTo>
                <a:lnTo>
                  <a:pt x="2955704" y="1226733"/>
                </a:lnTo>
                <a:lnTo>
                  <a:pt x="0" y="1226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575" y="2770109"/>
            <a:ext cx="4208894" cy="412461"/>
            <a:chOff x="0" y="0"/>
            <a:chExt cx="414704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7043" cy="406400"/>
            </a:xfrm>
            <a:custGeom>
              <a:avLst/>
              <a:gdLst/>
              <a:ahLst/>
              <a:cxnLst/>
              <a:rect r="r" b="b" t="t" l="l"/>
              <a:pathLst>
                <a:path h="406400" w="4147043">
                  <a:moveTo>
                    <a:pt x="3943843" y="0"/>
                  </a:moveTo>
                  <a:cubicBezTo>
                    <a:pt x="4056067" y="0"/>
                    <a:pt x="4147043" y="90976"/>
                    <a:pt x="4147043" y="203200"/>
                  </a:cubicBezTo>
                  <a:cubicBezTo>
                    <a:pt x="4147043" y="315424"/>
                    <a:pt x="4056067" y="406400"/>
                    <a:pt x="3943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70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7575" y="3723461"/>
            <a:ext cx="5747356" cy="412461"/>
            <a:chOff x="0" y="0"/>
            <a:chExt cx="566289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62897" cy="406400"/>
            </a:xfrm>
            <a:custGeom>
              <a:avLst/>
              <a:gdLst/>
              <a:ahLst/>
              <a:cxnLst/>
              <a:rect r="r" b="b" t="t" l="l"/>
              <a:pathLst>
                <a:path h="406400" w="5662897">
                  <a:moveTo>
                    <a:pt x="5459697" y="0"/>
                  </a:moveTo>
                  <a:cubicBezTo>
                    <a:pt x="5571921" y="0"/>
                    <a:pt x="5662897" y="90976"/>
                    <a:pt x="5662897" y="203200"/>
                  </a:cubicBezTo>
                  <a:cubicBezTo>
                    <a:pt x="5662897" y="315424"/>
                    <a:pt x="5571921" y="406400"/>
                    <a:pt x="5459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66289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7575" y="4634571"/>
            <a:ext cx="4536431" cy="412461"/>
            <a:chOff x="0" y="0"/>
            <a:chExt cx="446976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9767" cy="406400"/>
            </a:xfrm>
            <a:custGeom>
              <a:avLst/>
              <a:gdLst/>
              <a:ahLst/>
              <a:cxnLst/>
              <a:rect r="r" b="b" t="t" l="l"/>
              <a:pathLst>
                <a:path h="406400" w="4469767">
                  <a:moveTo>
                    <a:pt x="4266567" y="0"/>
                  </a:moveTo>
                  <a:cubicBezTo>
                    <a:pt x="4378791" y="0"/>
                    <a:pt x="4469767" y="90976"/>
                    <a:pt x="4469767" y="203200"/>
                  </a:cubicBezTo>
                  <a:cubicBezTo>
                    <a:pt x="4469767" y="315424"/>
                    <a:pt x="4378791" y="406400"/>
                    <a:pt x="42665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46976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-2304406" y="-3086487"/>
            <a:ext cx="7608413" cy="7966924"/>
          </a:xfrm>
          <a:custGeom>
            <a:avLst/>
            <a:gdLst/>
            <a:ahLst/>
            <a:cxnLst/>
            <a:rect r="r" b="b" t="t" l="l"/>
            <a:pathLst>
              <a:path h="7966924" w="7608413">
                <a:moveTo>
                  <a:pt x="0" y="0"/>
                </a:moveTo>
                <a:lnTo>
                  <a:pt x="7608412" y="0"/>
                </a:lnTo>
                <a:lnTo>
                  <a:pt x="7608412" y="7966924"/>
                </a:lnTo>
                <a:lnTo>
                  <a:pt x="0" y="796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604542" y="671694"/>
            <a:ext cx="1820778" cy="412461"/>
            <a:chOff x="0" y="0"/>
            <a:chExt cx="1794021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94021" cy="406400"/>
            </a:xfrm>
            <a:custGeom>
              <a:avLst/>
              <a:gdLst/>
              <a:ahLst/>
              <a:cxnLst/>
              <a:rect r="r" b="b" t="t" l="l"/>
              <a:pathLst>
                <a:path h="406400" w="1794021">
                  <a:moveTo>
                    <a:pt x="1590821" y="0"/>
                  </a:moveTo>
                  <a:cubicBezTo>
                    <a:pt x="1703045" y="0"/>
                    <a:pt x="1794021" y="90976"/>
                    <a:pt x="1794021" y="203200"/>
                  </a:cubicBezTo>
                  <a:cubicBezTo>
                    <a:pt x="1794021" y="315424"/>
                    <a:pt x="1703045" y="406400"/>
                    <a:pt x="15908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9402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7075057">
            <a:off x="-2590284" y="3211764"/>
            <a:ext cx="7608413" cy="7966924"/>
          </a:xfrm>
          <a:custGeom>
            <a:avLst/>
            <a:gdLst/>
            <a:ahLst/>
            <a:cxnLst/>
            <a:rect r="r" b="b" t="t" l="l"/>
            <a:pathLst>
              <a:path h="7966924" w="7608413">
                <a:moveTo>
                  <a:pt x="0" y="0"/>
                </a:moveTo>
                <a:lnTo>
                  <a:pt x="7608412" y="0"/>
                </a:lnTo>
                <a:lnTo>
                  <a:pt x="7608412" y="7966924"/>
                </a:lnTo>
                <a:lnTo>
                  <a:pt x="0" y="796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99800" y="671694"/>
            <a:ext cx="14724618" cy="6175663"/>
          </a:xfrm>
          <a:custGeom>
            <a:avLst/>
            <a:gdLst/>
            <a:ahLst/>
            <a:cxnLst/>
            <a:rect r="r" b="b" t="t" l="l"/>
            <a:pathLst>
              <a:path h="6175663" w="14724618">
                <a:moveTo>
                  <a:pt x="0" y="0"/>
                </a:moveTo>
                <a:lnTo>
                  <a:pt x="14724618" y="0"/>
                </a:lnTo>
                <a:lnTo>
                  <a:pt x="14724618" y="6175663"/>
                </a:lnTo>
                <a:lnTo>
                  <a:pt x="0" y="6175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642134" y="141323"/>
            <a:ext cx="7003732" cy="75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📊 N</a:t>
            </a:r>
            <a:r>
              <a:rPr lang="en-US" b="true" sz="3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umber of Hotels per Rating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91099" y="7080926"/>
            <a:ext cx="1344692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Insi</a:t>
            </a:r>
            <a:r>
              <a:rPr lang="en-US" b="true" sz="2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ghts: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7676" y="6816788"/>
            <a:ext cx="12026980" cy="221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                   --&gt;Mid-t</a:t>
            </a:r>
            <a:r>
              <a:rPr lang="en-US" sz="306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o-high-rated hotels (8.0–8.6) dominate the dataset.</a:t>
            </a:r>
          </a:p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--&gt;Extremely high ratings (above 9.5) are rare,</a:t>
            </a:r>
          </a:p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            </a:t>
            </a:r>
            <a:r>
              <a:rPr lang="en-US" b="true" sz="3065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suggesting</a:t>
            </a:r>
            <a:r>
              <a:rPr lang="en-US" sz="306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:High standards to achieve top scores.</a:t>
            </a:r>
          </a:p>
          <a:p>
            <a:pPr algn="ctr">
              <a:lnSpc>
                <a:spcPts val="4291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5483518" y="8472486"/>
            <a:ext cx="8336995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</a:t>
            </a: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ossibly stricter guest expectations or fewer reviews.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88253" y="9015412"/>
            <a:ext cx="13136166" cy="108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--&gt;Ratings bel</a:t>
            </a: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ow 8.0 indicate a smaller but significant portion of hotels may need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service or quality improvements.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575" y="2770109"/>
            <a:ext cx="4208894" cy="412461"/>
            <a:chOff x="0" y="0"/>
            <a:chExt cx="414704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7043" cy="406400"/>
            </a:xfrm>
            <a:custGeom>
              <a:avLst/>
              <a:gdLst/>
              <a:ahLst/>
              <a:cxnLst/>
              <a:rect r="r" b="b" t="t" l="l"/>
              <a:pathLst>
                <a:path h="406400" w="4147043">
                  <a:moveTo>
                    <a:pt x="3943843" y="0"/>
                  </a:moveTo>
                  <a:cubicBezTo>
                    <a:pt x="4056067" y="0"/>
                    <a:pt x="4147043" y="90976"/>
                    <a:pt x="4147043" y="203200"/>
                  </a:cubicBezTo>
                  <a:cubicBezTo>
                    <a:pt x="4147043" y="315424"/>
                    <a:pt x="4056067" y="406400"/>
                    <a:pt x="3943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70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7575" y="3723461"/>
            <a:ext cx="5747356" cy="412461"/>
            <a:chOff x="0" y="0"/>
            <a:chExt cx="566289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62897" cy="406400"/>
            </a:xfrm>
            <a:custGeom>
              <a:avLst/>
              <a:gdLst/>
              <a:ahLst/>
              <a:cxnLst/>
              <a:rect r="r" b="b" t="t" l="l"/>
              <a:pathLst>
                <a:path h="406400" w="5662897">
                  <a:moveTo>
                    <a:pt x="5459697" y="0"/>
                  </a:moveTo>
                  <a:cubicBezTo>
                    <a:pt x="5571921" y="0"/>
                    <a:pt x="5662897" y="90976"/>
                    <a:pt x="5662897" y="203200"/>
                  </a:cubicBezTo>
                  <a:cubicBezTo>
                    <a:pt x="5662897" y="315424"/>
                    <a:pt x="5571921" y="406400"/>
                    <a:pt x="5459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66289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7575" y="4634571"/>
            <a:ext cx="4536431" cy="412461"/>
            <a:chOff x="0" y="0"/>
            <a:chExt cx="446976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9767" cy="406400"/>
            </a:xfrm>
            <a:custGeom>
              <a:avLst/>
              <a:gdLst/>
              <a:ahLst/>
              <a:cxnLst/>
              <a:rect r="r" b="b" t="t" l="l"/>
              <a:pathLst>
                <a:path h="406400" w="4469767">
                  <a:moveTo>
                    <a:pt x="4266567" y="0"/>
                  </a:moveTo>
                  <a:cubicBezTo>
                    <a:pt x="4378791" y="0"/>
                    <a:pt x="4469767" y="90976"/>
                    <a:pt x="4469767" y="203200"/>
                  </a:cubicBezTo>
                  <a:cubicBezTo>
                    <a:pt x="4469767" y="315424"/>
                    <a:pt x="4378791" y="406400"/>
                    <a:pt x="42665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46976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-2304406" y="-3086487"/>
            <a:ext cx="7608413" cy="7966924"/>
          </a:xfrm>
          <a:custGeom>
            <a:avLst/>
            <a:gdLst/>
            <a:ahLst/>
            <a:cxnLst/>
            <a:rect r="r" b="b" t="t" l="l"/>
            <a:pathLst>
              <a:path h="7966924" w="7608413">
                <a:moveTo>
                  <a:pt x="0" y="0"/>
                </a:moveTo>
                <a:lnTo>
                  <a:pt x="7608412" y="0"/>
                </a:lnTo>
                <a:lnTo>
                  <a:pt x="7608412" y="7966924"/>
                </a:lnTo>
                <a:lnTo>
                  <a:pt x="0" y="796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604542" y="671694"/>
            <a:ext cx="1820778" cy="412461"/>
            <a:chOff x="0" y="0"/>
            <a:chExt cx="1794021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94021" cy="406400"/>
            </a:xfrm>
            <a:custGeom>
              <a:avLst/>
              <a:gdLst/>
              <a:ahLst/>
              <a:cxnLst/>
              <a:rect r="r" b="b" t="t" l="l"/>
              <a:pathLst>
                <a:path h="406400" w="1794021">
                  <a:moveTo>
                    <a:pt x="1590821" y="0"/>
                  </a:moveTo>
                  <a:cubicBezTo>
                    <a:pt x="1703045" y="0"/>
                    <a:pt x="1794021" y="90976"/>
                    <a:pt x="1794021" y="203200"/>
                  </a:cubicBezTo>
                  <a:cubicBezTo>
                    <a:pt x="1794021" y="315424"/>
                    <a:pt x="1703045" y="406400"/>
                    <a:pt x="15908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9402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7075057">
            <a:off x="-2590284" y="3211764"/>
            <a:ext cx="7608413" cy="7966924"/>
          </a:xfrm>
          <a:custGeom>
            <a:avLst/>
            <a:gdLst/>
            <a:ahLst/>
            <a:cxnLst/>
            <a:rect r="r" b="b" t="t" l="l"/>
            <a:pathLst>
              <a:path h="7966924" w="7608413">
                <a:moveTo>
                  <a:pt x="0" y="0"/>
                </a:moveTo>
                <a:lnTo>
                  <a:pt x="7608412" y="0"/>
                </a:lnTo>
                <a:lnTo>
                  <a:pt x="7608412" y="7966924"/>
                </a:lnTo>
                <a:lnTo>
                  <a:pt x="0" y="796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2113524"/>
            <a:ext cx="7966614" cy="6398460"/>
          </a:xfrm>
          <a:custGeom>
            <a:avLst/>
            <a:gdLst/>
            <a:ahLst/>
            <a:cxnLst/>
            <a:rect r="r" b="b" t="t" l="l"/>
            <a:pathLst>
              <a:path h="6398460" w="7966614">
                <a:moveTo>
                  <a:pt x="0" y="0"/>
                </a:moveTo>
                <a:lnTo>
                  <a:pt x="7966614" y="0"/>
                </a:lnTo>
                <a:lnTo>
                  <a:pt x="7966614" y="6398461"/>
                </a:lnTo>
                <a:lnTo>
                  <a:pt x="0" y="63984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8080" r="0" b="-1891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658443" y="2225167"/>
            <a:ext cx="7600857" cy="6407842"/>
          </a:xfrm>
          <a:custGeom>
            <a:avLst/>
            <a:gdLst/>
            <a:ahLst/>
            <a:cxnLst/>
            <a:rect r="r" b="b" t="t" l="l"/>
            <a:pathLst>
              <a:path h="6407842" w="7600857">
                <a:moveTo>
                  <a:pt x="0" y="0"/>
                </a:moveTo>
                <a:lnTo>
                  <a:pt x="7600857" y="0"/>
                </a:lnTo>
                <a:lnTo>
                  <a:pt x="7600857" y="6407842"/>
                </a:lnTo>
                <a:lnTo>
                  <a:pt x="0" y="6407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68" r="0" b="-1868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280429" y="217668"/>
            <a:ext cx="13333809" cy="75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📊</a:t>
            </a:r>
            <a:r>
              <a:rPr lang="en-US" b="true" sz="3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Distribution of Hotel Bookings Across Seasons &amp; FeedBack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866438" y="8867936"/>
            <a:ext cx="2955704" cy="1226733"/>
          </a:xfrm>
          <a:custGeom>
            <a:avLst/>
            <a:gdLst/>
            <a:ahLst/>
            <a:cxnLst/>
            <a:rect r="r" b="b" t="t" l="l"/>
            <a:pathLst>
              <a:path h="1226733" w="2955704">
                <a:moveTo>
                  <a:pt x="0" y="0"/>
                </a:moveTo>
                <a:lnTo>
                  <a:pt x="2955704" y="0"/>
                </a:lnTo>
                <a:lnTo>
                  <a:pt x="2955704" y="1226733"/>
                </a:lnTo>
                <a:lnTo>
                  <a:pt x="0" y="12267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575" y="2770109"/>
            <a:ext cx="4208894" cy="412461"/>
            <a:chOff x="0" y="0"/>
            <a:chExt cx="414704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7043" cy="406400"/>
            </a:xfrm>
            <a:custGeom>
              <a:avLst/>
              <a:gdLst/>
              <a:ahLst/>
              <a:cxnLst/>
              <a:rect r="r" b="b" t="t" l="l"/>
              <a:pathLst>
                <a:path h="406400" w="4147043">
                  <a:moveTo>
                    <a:pt x="3943843" y="0"/>
                  </a:moveTo>
                  <a:cubicBezTo>
                    <a:pt x="4056067" y="0"/>
                    <a:pt x="4147043" y="90976"/>
                    <a:pt x="4147043" y="203200"/>
                  </a:cubicBezTo>
                  <a:cubicBezTo>
                    <a:pt x="4147043" y="315424"/>
                    <a:pt x="4056067" y="406400"/>
                    <a:pt x="3943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70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7575" y="3723461"/>
            <a:ext cx="5747356" cy="412461"/>
            <a:chOff x="0" y="0"/>
            <a:chExt cx="566289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62897" cy="406400"/>
            </a:xfrm>
            <a:custGeom>
              <a:avLst/>
              <a:gdLst/>
              <a:ahLst/>
              <a:cxnLst/>
              <a:rect r="r" b="b" t="t" l="l"/>
              <a:pathLst>
                <a:path h="406400" w="5662897">
                  <a:moveTo>
                    <a:pt x="5459697" y="0"/>
                  </a:moveTo>
                  <a:cubicBezTo>
                    <a:pt x="5571921" y="0"/>
                    <a:pt x="5662897" y="90976"/>
                    <a:pt x="5662897" y="203200"/>
                  </a:cubicBezTo>
                  <a:cubicBezTo>
                    <a:pt x="5662897" y="315424"/>
                    <a:pt x="5571921" y="406400"/>
                    <a:pt x="5459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66289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7575" y="4634571"/>
            <a:ext cx="4536431" cy="412461"/>
            <a:chOff x="0" y="0"/>
            <a:chExt cx="446976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9767" cy="406400"/>
            </a:xfrm>
            <a:custGeom>
              <a:avLst/>
              <a:gdLst/>
              <a:ahLst/>
              <a:cxnLst/>
              <a:rect r="r" b="b" t="t" l="l"/>
              <a:pathLst>
                <a:path h="406400" w="4469767">
                  <a:moveTo>
                    <a:pt x="4266567" y="0"/>
                  </a:moveTo>
                  <a:cubicBezTo>
                    <a:pt x="4378791" y="0"/>
                    <a:pt x="4469767" y="90976"/>
                    <a:pt x="4469767" y="203200"/>
                  </a:cubicBezTo>
                  <a:cubicBezTo>
                    <a:pt x="4469767" y="315424"/>
                    <a:pt x="4378791" y="406400"/>
                    <a:pt x="42665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46976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-2304406" y="-3086487"/>
            <a:ext cx="7608413" cy="7966924"/>
          </a:xfrm>
          <a:custGeom>
            <a:avLst/>
            <a:gdLst/>
            <a:ahLst/>
            <a:cxnLst/>
            <a:rect r="r" b="b" t="t" l="l"/>
            <a:pathLst>
              <a:path h="7966924" w="7608413">
                <a:moveTo>
                  <a:pt x="0" y="0"/>
                </a:moveTo>
                <a:lnTo>
                  <a:pt x="7608412" y="0"/>
                </a:lnTo>
                <a:lnTo>
                  <a:pt x="7608412" y="7966924"/>
                </a:lnTo>
                <a:lnTo>
                  <a:pt x="0" y="796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604542" y="671694"/>
            <a:ext cx="1820778" cy="412461"/>
            <a:chOff x="0" y="0"/>
            <a:chExt cx="1794021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94021" cy="406400"/>
            </a:xfrm>
            <a:custGeom>
              <a:avLst/>
              <a:gdLst/>
              <a:ahLst/>
              <a:cxnLst/>
              <a:rect r="r" b="b" t="t" l="l"/>
              <a:pathLst>
                <a:path h="406400" w="1794021">
                  <a:moveTo>
                    <a:pt x="1590821" y="0"/>
                  </a:moveTo>
                  <a:cubicBezTo>
                    <a:pt x="1703045" y="0"/>
                    <a:pt x="1794021" y="90976"/>
                    <a:pt x="1794021" y="203200"/>
                  </a:cubicBezTo>
                  <a:cubicBezTo>
                    <a:pt x="1794021" y="315424"/>
                    <a:pt x="1703045" y="406400"/>
                    <a:pt x="15908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9402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7075057">
            <a:off x="-2590284" y="3211764"/>
            <a:ext cx="7608413" cy="7966924"/>
          </a:xfrm>
          <a:custGeom>
            <a:avLst/>
            <a:gdLst/>
            <a:ahLst/>
            <a:cxnLst/>
            <a:rect r="r" b="b" t="t" l="l"/>
            <a:pathLst>
              <a:path h="7966924" w="7608413">
                <a:moveTo>
                  <a:pt x="0" y="0"/>
                </a:moveTo>
                <a:lnTo>
                  <a:pt x="7608412" y="0"/>
                </a:lnTo>
                <a:lnTo>
                  <a:pt x="7608412" y="7966924"/>
                </a:lnTo>
                <a:lnTo>
                  <a:pt x="0" y="796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641253" y="3506421"/>
            <a:ext cx="10017659" cy="6093691"/>
          </a:xfrm>
          <a:custGeom>
            <a:avLst/>
            <a:gdLst/>
            <a:ahLst/>
            <a:cxnLst/>
            <a:rect r="r" b="b" t="t" l="l"/>
            <a:pathLst>
              <a:path h="6093691" w="10017659">
                <a:moveTo>
                  <a:pt x="0" y="0"/>
                </a:moveTo>
                <a:lnTo>
                  <a:pt x="10017659" y="0"/>
                </a:lnTo>
                <a:lnTo>
                  <a:pt x="10017659" y="6093690"/>
                </a:lnTo>
                <a:lnTo>
                  <a:pt x="0" y="6093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311755" y="1072394"/>
            <a:ext cx="6827401" cy="75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📊Ave</a:t>
            </a:r>
            <a:r>
              <a:rPr lang="en-US" b="true" sz="3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rage Hotel Price by State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9800" y="141325"/>
            <a:ext cx="13333809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A3079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2.Bivaiate Analysis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9468" y="2068146"/>
            <a:ext cx="1553575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This h</a:t>
            </a: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orizontal bar chart visualizes the average hotel prices across five states in India. The states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are listed on the Y-axis while the X-axis represents the average price values (in INR).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866438" y="8867936"/>
            <a:ext cx="2955704" cy="1226733"/>
          </a:xfrm>
          <a:custGeom>
            <a:avLst/>
            <a:gdLst/>
            <a:ahLst/>
            <a:cxnLst/>
            <a:rect r="r" b="b" t="t" l="l"/>
            <a:pathLst>
              <a:path h="1226733" w="2955704">
                <a:moveTo>
                  <a:pt x="0" y="0"/>
                </a:moveTo>
                <a:lnTo>
                  <a:pt x="2955704" y="0"/>
                </a:lnTo>
                <a:lnTo>
                  <a:pt x="2955704" y="1226733"/>
                </a:lnTo>
                <a:lnTo>
                  <a:pt x="0" y="1226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575" y="2770109"/>
            <a:ext cx="4208894" cy="412461"/>
            <a:chOff x="0" y="0"/>
            <a:chExt cx="414704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7043" cy="406400"/>
            </a:xfrm>
            <a:custGeom>
              <a:avLst/>
              <a:gdLst/>
              <a:ahLst/>
              <a:cxnLst/>
              <a:rect r="r" b="b" t="t" l="l"/>
              <a:pathLst>
                <a:path h="406400" w="4147043">
                  <a:moveTo>
                    <a:pt x="3943843" y="0"/>
                  </a:moveTo>
                  <a:cubicBezTo>
                    <a:pt x="4056067" y="0"/>
                    <a:pt x="4147043" y="90976"/>
                    <a:pt x="4147043" y="203200"/>
                  </a:cubicBezTo>
                  <a:cubicBezTo>
                    <a:pt x="4147043" y="315424"/>
                    <a:pt x="4056067" y="406400"/>
                    <a:pt x="3943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70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7575" y="3723461"/>
            <a:ext cx="5747356" cy="412461"/>
            <a:chOff x="0" y="0"/>
            <a:chExt cx="566289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62897" cy="406400"/>
            </a:xfrm>
            <a:custGeom>
              <a:avLst/>
              <a:gdLst/>
              <a:ahLst/>
              <a:cxnLst/>
              <a:rect r="r" b="b" t="t" l="l"/>
              <a:pathLst>
                <a:path h="406400" w="5662897">
                  <a:moveTo>
                    <a:pt x="5459697" y="0"/>
                  </a:moveTo>
                  <a:cubicBezTo>
                    <a:pt x="5571921" y="0"/>
                    <a:pt x="5662897" y="90976"/>
                    <a:pt x="5662897" y="203200"/>
                  </a:cubicBezTo>
                  <a:cubicBezTo>
                    <a:pt x="5662897" y="315424"/>
                    <a:pt x="5571921" y="406400"/>
                    <a:pt x="5459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66289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7575" y="4634571"/>
            <a:ext cx="4536431" cy="412461"/>
            <a:chOff x="0" y="0"/>
            <a:chExt cx="446976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9767" cy="406400"/>
            </a:xfrm>
            <a:custGeom>
              <a:avLst/>
              <a:gdLst/>
              <a:ahLst/>
              <a:cxnLst/>
              <a:rect r="r" b="b" t="t" l="l"/>
              <a:pathLst>
                <a:path h="406400" w="4469767">
                  <a:moveTo>
                    <a:pt x="4266567" y="0"/>
                  </a:moveTo>
                  <a:cubicBezTo>
                    <a:pt x="4378791" y="0"/>
                    <a:pt x="4469767" y="90976"/>
                    <a:pt x="4469767" y="203200"/>
                  </a:cubicBezTo>
                  <a:cubicBezTo>
                    <a:pt x="4469767" y="315424"/>
                    <a:pt x="4378791" y="406400"/>
                    <a:pt x="42665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46976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-2304406" y="-3086487"/>
            <a:ext cx="7608413" cy="7966924"/>
          </a:xfrm>
          <a:custGeom>
            <a:avLst/>
            <a:gdLst/>
            <a:ahLst/>
            <a:cxnLst/>
            <a:rect r="r" b="b" t="t" l="l"/>
            <a:pathLst>
              <a:path h="7966924" w="7608413">
                <a:moveTo>
                  <a:pt x="0" y="0"/>
                </a:moveTo>
                <a:lnTo>
                  <a:pt x="7608412" y="0"/>
                </a:lnTo>
                <a:lnTo>
                  <a:pt x="7608412" y="7966924"/>
                </a:lnTo>
                <a:lnTo>
                  <a:pt x="0" y="796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604542" y="671694"/>
            <a:ext cx="1820778" cy="412461"/>
            <a:chOff x="0" y="0"/>
            <a:chExt cx="1794021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94021" cy="406400"/>
            </a:xfrm>
            <a:custGeom>
              <a:avLst/>
              <a:gdLst/>
              <a:ahLst/>
              <a:cxnLst/>
              <a:rect r="r" b="b" t="t" l="l"/>
              <a:pathLst>
                <a:path h="406400" w="1794021">
                  <a:moveTo>
                    <a:pt x="1590821" y="0"/>
                  </a:moveTo>
                  <a:cubicBezTo>
                    <a:pt x="1703045" y="0"/>
                    <a:pt x="1794021" y="90976"/>
                    <a:pt x="1794021" y="203200"/>
                  </a:cubicBezTo>
                  <a:cubicBezTo>
                    <a:pt x="1794021" y="315424"/>
                    <a:pt x="1703045" y="406400"/>
                    <a:pt x="15908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9402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7075057">
            <a:off x="-2590284" y="3211764"/>
            <a:ext cx="7608413" cy="7966924"/>
          </a:xfrm>
          <a:custGeom>
            <a:avLst/>
            <a:gdLst/>
            <a:ahLst/>
            <a:cxnLst/>
            <a:rect r="r" b="b" t="t" l="l"/>
            <a:pathLst>
              <a:path h="7966924" w="7608413">
                <a:moveTo>
                  <a:pt x="0" y="0"/>
                </a:moveTo>
                <a:lnTo>
                  <a:pt x="7608412" y="0"/>
                </a:lnTo>
                <a:lnTo>
                  <a:pt x="7608412" y="7966924"/>
                </a:lnTo>
                <a:lnTo>
                  <a:pt x="0" y="796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67575" y="3723461"/>
            <a:ext cx="7368800" cy="5422232"/>
          </a:xfrm>
          <a:custGeom>
            <a:avLst/>
            <a:gdLst/>
            <a:ahLst/>
            <a:cxnLst/>
            <a:rect r="r" b="b" t="t" l="l"/>
            <a:pathLst>
              <a:path h="5422232" w="7368800">
                <a:moveTo>
                  <a:pt x="0" y="0"/>
                </a:moveTo>
                <a:lnTo>
                  <a:pt x="7368800" y="0"/>
                </a:lnTo>
                <a:lnTo>
                  <a:pt x="7368800" y="5422232"/>
                </a:lnTo>
                <a:lnTo>
                  <a:pt x="0" y="5422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457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604542" y="217668"/>
            <a:ext cx="697468" cy="75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📊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78118" y="223875"/>
            <a:ext cx="7474817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</a:t>
            </a:r>
            <a:r>
              <a:rPr lang="en-US" b="true" sz="350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op Hotels based on Seasons and Price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99800" y="1137301"/>
            <a:ext cx="15941339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X-axis (Seasons): Shows different seas</a:t>
            </a: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ons – Autumn, Summer, Monsoon, Winter, and Rainy.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Y-axis (Price): Represents the average price of hotels during each season.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Bars: Indicate the price level for each season, while the black vertical lines represent the variation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658443" y="2852515"/>
            <a:ext cx="7600857" cy="751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Rainy Season has the highest hotel prices (~₹5900), with a wide variation, showing h</a:t>
            </a: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otels can get quite expensive.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Summer is the second most expensive (~₹5300), likely due to higher travel demand.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Autumn sits in the mid-range (~₹4500).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Monsoon (~₹4000) and Winter (~₹3500) are the cheapest seasons for hotels.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Variation (error bars) shows more price fluctuations in Rainy and Summer, while Monsoon and Winter have relatively stable pricing.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8136375" y="2833465"/>
            <a:ext cx="1569006" cy="129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Insi</a:t>
            </a:r>
            <a:r>
              <a:rPr lang="en-US" b="true" sz="350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ghts: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29758" y="1131739"/>
            <a:ext cx="12828484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283842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AGENDA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06724" y="2866736"/>
            <a:ext cx="2842384" cy="4160196"/>
            <a:chOff x="0" y="0"/>
            <a:chExt cx="748611" cy="10956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8611" cy="1095690"/>
            </a:xfrm>
            <a:custGeom>
              <a:avLst/>
              <a:gdLst/>
              <a:ahLst/>
              <a:cxnLst/>
              <a:rect r="r" b="b" t="t" l="l"/>
              <a:pathLst>
                <a:path h="1095690" w="748611">
                  <a:moveTo>
                    <a:pt x="0" y="0"/>
                  </a:moveTo>
                  <a:lnTo>
                    <a:pt x="748611" y="0"/>
                  </a:lnTo>
                  <a:lnTo>
                    <a:pt x="748611" y="1095690"/>
                  </a:lnTo>
                  <a:lnTo>
                    <a:pt x="0" y="1095690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748611" cy="1067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17927" y="3279892"/>
            <a:ext cx="3835105" cy="963523"/>
          </a:xfrm>
          <a:custGeom>
            <a:avLst/>
            <a:gdLst/>
            <a:ahLst/>
            <a:cxnLst/>
            <a:rect r="r" b="b" t="t" l="l"/>
            <a:pathLst>
              <a:path h="963523" w="3835105">
                <a:moveTo>
                  <a:pt x="0" y="0"/>
                </a:moveTo>
                <a:lnTo>
                  <a:pt x="3835105" y="0"/>
                </a:lnTo>
                <a:lnTo>
                  <a:pt x="3835105" y="963523"/>
                </a:lnTo>
                <a:lnTo>
                  <a:pt x="0" y="963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677305" y="2866736"/>
            <a:ext cx="2842384" cy="4160196"/>
            <a:chOff x="0" y="0"/>
            <a:chExt cx="748611" cy="10956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8611" cy="1095690"/>
            </a:xfrm>
            <a:custGeom>
              <a:avLst/>
              <a:gdLst/>
              <a:ahLst/>
              <a:cxnLst/>
              <a:rect r="r" b="b" t="t" l="l"/>
              <a:pathLst>
                <a:path h="1095690" w="748611">
                  <a:moveTo>
                    <a:pt x="0" y="0"/>
                  </a:moveTo>
                  <a:lnTo>
                    <a:pt x="748611" y="0"/>
                  </a:lnTo>
                  <a:lnTo>
                    <a:pt x="748611" y="1095690"/>
                  </a:lnTo>
                  <a:lnTo>
                    <a:pt x="0" y="1095690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748611" cy="1067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188509" y="3279892"/>
            <a:ext cx="3835105" cy="963523"/>
          </a:xfrm>
          <a:custGeom>
            <a:avLst/>
            <a:gdLst/>
            <a:ahLst/>
            <a:cxnLst/>
            <a:rect r="r" b="b" t="t" l="l"/>
            <a:pathLst>
              <a:path h="963523" w="3835105">
                <a:moveTo>
                  <a:pt x="0" y="0"/>
                </a:moveTo>
                <a:lnTo>
                  <a:pt x="3835105" y="0"/>
                </a:lnTo>
                <a:lnTo>
                  <a:pt x="3835105" y="963523"/>
                </a:lnTo>
                <a:lnTo>
                  <a:pt x="0" y="96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750535" y="2866736"/>
            <a:ext cx="2842384" cy="4160196"/>
            <a:chOff x="0" y="0"/>
            <a:chExt cx="748611" cy="10956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48611" cy="1095690"/>
            </a:xfrm>
            <a:custGeom>
              <a:avLst/>
              <a:gdLst/>
              <a:ahLst/>
              <a:cxnLst/>
              <a:rect r="r" b="b" t="t" l="l"/>
              <a:pathLst>
                <a:path h="1095690" w="748611">
                  <a:moveTo>
                    <a:pt x="0" y="0"/>
                  </a:moveTo>
                  <a:lnTo>
                    <a:pt x="748611" y="0"/>
                  </a:lnTo>
                  <a:lnTo>
                    <a:pt x="748611" y="1095690"/>
                  </a:lnTo>
                  <a:lnTo>
                    <a:pt x="0" y="1095690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748611" cy="1067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261739" y="3279892"/>
            <a:ext cx="3835105" cy="963523"/>
          </a:xfrm>
          <a:custGeom>
            <a:avLst/>
            <a:gdLst/>
            <a:ahLst/>
            <a:cxnLst/>
            <a:rect r="r" b="b" t="t" l="l"/>
            <a:pathLst>
              <a:path h="963523" w="3835105">
                <a:moveTo>
                  <a:pt x="0" y="0"/>
                </a:moveTo>
                <a:lnTo>
                  <a:pt x="3835104" y="0"/>
                </a:lnTo>
                <a:lnTo>
                  <a:pt x="3835104" y="963523"/>
                </a:lnTo>
                <a:lnTo>
                  <a:pt x="0" y="963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3823765" y="2866736"/>
            <a:ext cx="2842384" cy="4160196"/>
            <a:chOff x="0" y="0"/>
            <a:chExt cx="748611" cy="10956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8611" cy="1095690"/>
            </a:xfrm>
            <a:custGeom>
              <a:avLst/>
              <a:gdLst/>
              <a:ahLst/>
              <a:cxnLst/>
              <a:rect r="r" b="b" t="t" l="l"/>
              <a:pathLst>
                <a:path h="1095690" w="748611">
                  <a:moveTo>
                    <a:pt x="0" y="0"/>
                  </a:moveTo>
                  <a:lnTo>
                    <a:pt x="748611" y="0"/>
                  </a:lnTo>
                  <a:lnTo>
                    <a:pt x="748611" y="1095690"/>
                  </a:lnTo>
                  <a:lnTo>
                    <a:pt x="0" y="1095690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28575"/>
              <a:ext cx="748611" cy="1067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424195" y="3314731"/>
            <a:ext cx="3835105" cy="963523"/>
          </a:xfrm>
          <a:custGeom>
            <a:avLst/>
            <a:gdLst/>
            <a:ahLst/>
            <a:cxnLst/>
            <a:rect r="r" b="b" t="t" l="l"/>
            <a:pathLst>
              <a:path h="963523" w="3835105">
                <a:moveTo>
                  <a:pt x="0" y="0"/>
                </a:moveTo>
                <a:lnTo>
                  <a:pt x="3835105" y="0"/>
                </a:lnTo>
                <a:lnTo>
                  <a:pt x="3835105" y="963523"/>
                </a:lnTo>
                <a:lnTo>
                  <a:pt x="0" y="963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3193648" y="7880378"/>
            <a:ext cx="12058872" cy="0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2887998" y="7740461"/>
            <a:ext cx="279835" cy="27983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7C2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958580" y="7740461"/>
            <a:ext cx="279835" cy="27983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50C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899456" y="7740461"/>
            <a:ext cx="279835" cy="279835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16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5112603" y="7740461"/>
            <a:ext cx="279835" cy="279835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7C2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-1143960" y="7598850"/>
            <a:ext cx="3508802" cy="4114800"/>
          </a:xfrm>
          <a:custGeom>
            <a:avLst/>
            <a:gdLst/>
            <a:ahLst/>
            <a:cxnLst/>
            <a:rect r="r" b="b" t="t" l="l"/>
            <a:pathLst>
              <a:path h="4114800" w="3508802">
                <a:moveTo>
                  <a:pt x="0" y="0"/>
                </a:moveTo>
                <a:lnTo>
                  <a:pt x="3508802" y="0"/>
                </a:lnTo>
                <a:lnTo>
                  <a:pt x="3508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4953108" y="-2360021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5799854" y="8550933"/>
            <a:ext cx="1076398" cy="958973"/>
          </a:xfrm>
          <a:custGeom>
            <a:avLst/>
            <a:gdLst/>
            <a:ahLst/>
            <a:cxnLst/>
            <a:rect r="r" b="b" t="t" l="l"/>
            <a:pathLst>
              <a:path h="958973" w="1076398">
                <a:moveTo>
                  <a:pt x="0" y="0"/>
                </a:moveTo>
                <a:lnTo>
                  <a:pt x="1076398" y="0"/>
                </a:lnTo>
                <a:lnTo>
                  <a:pt x="1076398" y="958973"/>
                </a:lnTo>
                <a:lnTo>
                  <a:pt x="0" y="9589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1617346">
            <a:off x="2675087" y="1080570"/>
            <a:ext cx="638462" cy="426188"/>
          </a:xfrm>
          <a:custGeom>
            <a:avLst/>
            <a:gdLst/>
            <a:ahLst/>
            <a:cxnLst/>
            <a:rect r="r" b="b" t="t" l="l"/>
            <a:pathLst>
              <a:path h="426188" w="638462">
                <a:moveTo>
                  <a:pt x="0" y="0"/>
                </a:moveTo>
                <a:lnTo>
                  <a:pt x="638462" y="0"/>
                </a:lnTo>
                <a:lnTo>
                  <a:pt x="638462" y="426188"/>
                </a:lnTo>
                <a:lnTo>
                  <a:pt x="0" y="4261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4455703" y="8550933"/>
            <a:ext cx="3184903" cy="1321859"/>
          </a:xfrm>
          <a:custGeom>
            <a:avLst/>
            <a:gdLst/>
            <a:ahLst/>
            <a:cxnLst/>
            <a:rect r="r" b="b" t="t" l="l"/>
            <a:pathLst>
              <a:path h="1321859" w="3184903">
                <a:moveTo>
                  <a:pt x="0" y="0"/>
                </a:moveTo>
                <a:lnTo>
                  <a:pt x="3184903" y="0"/>
                </a:lnTo>
                <a:lnTo>
                  <a:pt x="3184903" y="1321859"/>
                </a:lnTo>
                <a:lnTo>
                  <a:pt x="0" y="132185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2170397" y="3506384"/>
            <a:ext cx="2413001" cy="1080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7"/>
              </a:lnSpc>
            </a:pPr>
            <a:r>
              <a:rPr lang="en-US" sz="2097" b="true">
                <a:solidFill>
                  <a:srgbClr val="283842"/>
                </a:solidFill>
                <a:latin typeface="DM Sans Bold"/>
                <a:ea typeface="DM Sans Bold"/>
                <a:cs typeface="DM Sans Bold"/>
                <a:sym typeface="DM Sans Bold"/>
              </a:rPr>
              <a:t>TRIVAGO seaching</a:t>
            </a:r>
          </a:p>
          <a:p>
            <a:pPr algn="l">
              <a:lnSpc>
                <a:spcPts val="2097"/>
              </a:lnSpc>
            </a:pPr>
            <a:r>
              <a:rPr lang="en-US" sz="2097" b="true">
                <a:solidFill>
                  <a:srgbClr val="283842"/>
                </a:solidFill>
                <a:latin typeface="DM Sans Bold"/>
                <a:ea typeface="DM Sans Bold"/>
                <a:cs typeface="DM Sans Bold"/>
                <a:sym typeface="DM Sans Bold"/>
              </a:rPr>
              <a:t>engine</a:t>
            </a:r>
          </a:p>
          <a:p>
            <a:pPr algn="l">
              <a:lnSpc>
                <a:spcPts val="2097"/>
              </a:lnSpc>
            </a:pPr>
          </a:p>
          <a:p>
            <a:pPr algn="l">
              <a:lnSpc>
                <a:spcPts val="2097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6146315" y="3572394"/>
            <a:ext cx="2658224" cy="486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5"/>
              </a:lnSpc>
            </a:pPr>
            <a:r>
              <a:rPr lang="en-US" sz="189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WebScraping and raw Data Extraction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76486" y="3664296"/>
            <a:ext cx="2162440" cy="312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9"/>
              </a:lnSpc>
            </a:pPr>
            <a:r>
              <a:rPr lang="en-US" sz="2359" b="true">
                <a:solidFill>
                  <a:srgbClr val="283842"/>
                </a:solidFill>
                <a:latin typeface="DM Sans Bold"/>
                <a:ea typeface="DM Sans Bold"/>
                <a:cs typeface="DM Sans Bold"/>
                <a:sym typeface="DM Sans Bold"/>
              </a:rPr>
              <a:t>Data Cleaning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777013" y="4195790"/>
            <a:ext cx="2525536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Trivago.com.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does Trivago do.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Trivago offers.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users like Trivago.com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776516" y="4151186"/>
            <a:ext cx="2589873" cy="262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0099" indent="-230050" lvl="1">
              <a:lnSpc>
                <a:spcPts val="2983"/>
              </a:lnSpc>
              <a:buFont typeface="Arial"/>
              <a:buChar char="•"/>
            </a:pPr>
            <a:r>
              <a:rPr lang="en-US" b="true" sz="2131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Collection Approach for Data Scraping</a:t>
            </a:r>
          </a:p>
          <a:p>
            <a:pPr algn="l" marL="460099" indent="-230050" lvl="1">
              <a:lnSpc>
                <a:spcPts val="2983"/>
              </a:lnSpc>
              <a:buFont typeface="Arial"/>
              <a:buChar char="•"/>
            </a:pPr>
            <a:r>
              <a:rPr lang="en-US" b="true" sz="2131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Raw Data extraction from web application</a:t>
            </a:r>
          </a:p>
          <a:p>
            <a:pPr algn="l">
              <a:lnSpc>
                <a:spcPts val="2983"/>
              </a:lnSpc>
            </a:pPr>
            <a:r>
              <a:rPr lang="en-US" sz="2131" b="true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(“Trivago.com)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118989" y="4113959"/>
            <a:ext cx="2319938" cy="289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4063" indent="-197031" lvl="1">
              <a:lnSpc>
                <a:spcPts val="2555"/>
              </a:lnSpc>
              <a:buFont typeface="Arial"/>
              <a:buChar char="•"/>
            </a:pPr>
            <a:r>
              <a:rPr lang="en-US" b="true" sz="1825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Handling Duplicate elements.</a:t>
            </a:r>
          </a:p>
          <a:p>
            <a:pPr algn="l" marL="394063" indent="-197031" lvl="1">
              <a:lnSpc>
                <a:spcPts val="2555"/>
              </a:lnSpc>
              <a:buFont typeface="Arial"/>
              <a:buChar char="•"/>
            </a:pPr>
            <a:r>
              <a:rPr lang="en-US" b="true" sz="1825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Managing missing data.</a:t>
            </a:r>
          </a:p>
          <a:p>
            <a:pPr algn="l" marL="394063" indent="-197031" lvl="1">
              <a:lnSpc>
                <a:spcPts val="2555"/>
              </a:lnSpc>
              <a:buFont typeface="Arial"/>
              <a:buChar char="•"/>
            </a:pPr>
            <a:r>
              <a:rPr lang="en-US" b="true" sz="1825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Handling Null data.</a:t>
            </a:r>
          </a:p>
          <a:p>
            <a:pPr algn="l" marL="394063" indent="-197031" lvl="1">
              <a:lnSpc>
                <a:spcPts val="2555"/>
              </a:lnSpc>
              <a:buFont typeface="Arial"/>
              <a:buChar char="•"/>
            </a:pPr>
            <a:r>
              <a:rPr lang="en-US" b="true" sz="1825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type Assignment.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166988" y="4386797"/>
            <a:ext cx="2293505" cy="221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6151" indent="-228075" lvl="1">
              <a:lnSpc>
                <a:spcPts val="2957"/>
              </a:lnSpc>
              <a:buFont typeface="Arial"/>
              <a:buChar char="•"/>
            </a:pPr>
            <a:r>
              <a:rPr lang="en-US" b="true" sz="2112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Univariate Analysis Steps</a:t>
            </a:r>
          </a:p>
          <a:p>
            <a:pPr algn="ctr" marL="456151" indent="-228075" lvl="1">
              <a:lnSpc>
                <a:spcPts val="2957"/>
              </a:lnSpc>
              <a:buFont typeface="Arial"/>
              <a:buChar char="•"/>
            </a:pPr>
            <a:r>
              <a:rPr lang="en-US" b="true" sz="2112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Bivariate Analysis</a:t>
            </a:r>
          </a:p>
          <a:p>
            <a:pPr algn="ctr">
              <a:lnSpc>
                <a:spcPts val="2957"/>
              </a:lnSpc>
            </a:pPr>
            <a:r>
              <a:rPr lang="en-US" sz="2112" b="true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34393" y="3581631"/>
            <a:ext cx="144661" cy="42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557648" y="3600969"/>
            <a:ext cx="239316" cy="42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618450" y="3600969"/>
            <a:ext cx="249793" cy="42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691798" y="3600969"/>
            <a:ext cx="268605" cy="42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455703" y="3639269"/>
            <a:ext cx="2210445" cy="550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4"/>
              </a:lnSpc>
            </a:pPr>
            <a:r>
              <a:rPr lang="en-US" sz="2154" b="true">
                <a:solidFill>
                  <a:srgbClr val="283842"/>
                </a:solidFill>
                <a:latin typeface="DM Sans Bold"/>
                <a:ea typeface="DM Sans Bold"/>
                <a:cs typeface="DM Sans Bold"/>
                <a:sym typeface="DM Sans Bold"/>
              </a:rPr>
              <a:t>Exploratory Data Analysis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575" y="2770109"/>
            <a:ext cx="4208894" cy="412461"/>
            <a:chOff x="0" y="0"/>
            <a:chExt cx="414704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7043" cy="406400"/>
            </a:xfrm>
            <a:custGeom>
              <a:avLst/>
              <a:gdLst/>
              <a:ahLst/>
              <a:cxnLst/>
              <a:rect r="r" b="b" t="t" l="l"/>
              <a:pathLst>
                <a:path h="406400" w="4147043">
                  <a:moveTo>
                    <a:pt x="3943843" y="0"/>
                  </a:moveTo>
                  <a:cubicBezTo>
                    <a:pt x="4056067" y="0"/>
                    <a:pt x="4147043" y="90976"/>
                    <a:pt x="4147043" y="203200"/>
                  </a:cubicBezTo>
                  <a:cubicBezTo>
                    <a:pt x="4147043" y="315424"/>
                    <a:pt x="4056067" y="406400"/>
                    <a:pt x="3943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70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7575" y="3723461"/>
            <a:ext cx="5747356" cy="412461"/>
            <a:chOff x="0" y="0"/>
            <a:chExt cx="566289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62897" cy="406400"/>
            </a:xfrm>
            <a:custGeom>
              <a:avLst/>
              <a:gdLst/>
              <a:ahLst/>
              <a:cxnLst/>
              <a:rect r="r" b="b" t="t" l="l"/>
              <a:pathLst>
                <a:path h="406400" w="5662897">
                  <a:moveTo>
                    <a:pt x="5459697" y="0"/>
                  </a:moveTo>
                  <a:cubicBezTo>
                    <a:pt x="5571921" y="0"/>
                    <a:pt x="5662897" y="90976"/>
                    <a:pt x="5662897" y="203200"/>
                  </a:cubicBezTo>
                  <a:cubicBezTo>
                    <a:pt x="5662897" y="315424"/>
                    <a:pt x="5571921" y="406400"/>
                    <a:pt x="5459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66289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7575" y="4634571"/>
            <a:ext cx="4536431" cy="412461"/>
            <a:chOff x="0" y="0"/>
            <a:chExt cx="446976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9767" cy="406400"/>
            </a:xfrm>
            <a:custGeom>
              <a:avLst/>
              <a:gdLst/>
              <a:ahLst/>
              <a:cxnLst/>
              <a:rect r="r" b="b" t="t" l="l"/>
              <a:pathLst>
                <a:path h="406400" w="4469767">
                  <a:moveTo>
                    <a:pt x="4266567" y="0"/>
                  </a:moveTo>
                  <a:cubicBezTo>
                    <a:pt x="4378791" y="0"/>
                    <a:pt x="4469767" y="90976"/>
                    <a:pt x="4469767" y="203200"/>
                  </a:cubicBezTo>
                  <a:cubicBezTo>
                    <a:pt x="4469767" y="315424"/>
                    <a:pt x="4378791" y="406400"/>
                    <a:pt x="42665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46976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-2304406" y="-3086487"/>
            <a:ext cx="7608413" cy="7966924"/>
          </a:xfrm>
          <a:custGeom>
            <a:avLst/>
            <a:gdLst/>
            <a:ahLst/>
            <a:cxnLst/>
            <a:rect r="r" b="b" t="t" l="l"/>
            <a:pathLst>
              <a:path h="7966924" w="7608413">
                <a:moveTo>
                  <a:pt x="0" y="0"/>
                </a:moveTo>
                <a:lnTo>
                  <a:pt x="7608412" y="0"/>
                </a:lnTo>
                <a:lnTo>
                  <a:pt x="7608412" y="7966924"/>
                </a:lnTo>
                <a:lnTo>
                  <a:pt x="0" y="796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604542" y="671694"/>
            <a:ext cx="1820778" cy="412461"/>
            <a:chOff x="0" y="0"/>
            <a:chExt cx="1794021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94021" cy="406400"/>
            </a:xfrm>
            <a:custGeom>
              <a:avLst/>
              <a:gdLst/>
              <a:ahLst/>
              <a:cxnLst/>
              <a:rect r="r" b="b" t="t" l="l"/>
              <a:pathLst>
                <a:path h="406400" w="1794021">
                  <a:moveTo>
                    <a:pt x="1590821" y="0"/>
                  </a:moveTo>
                  <a:cubicBezTo>
                    <a:pt x="1703045" y="0"/>
                    <a:pt x="1794021" y="90976"/>
                    <a:pt x="1794021" y="203200"/>
                  </a:cubicBezTo>
                  <a:cubicBezTo>
                    <a:pt x="1794021" y="315424"/>
                    <a:pt x="1703045" y="406400"/>
                    <a:pt x="15908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9402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7075057">
            <a:off x="-2590284" y="3211764"/>
            <a:ext cx="7608413" cy="7966924"/>
          </a:xfrm>
          <a:custGeom>
            <a:avLst/>
            <a:gdLst/>
            <a:ahLst/>
            <a:cxnLst/>
            <a:rect r="r" b="b" t="t" l="l"/>
            <a:pathLst>
              <a:path h="7966924" w="7608413">
                <a:moveTo>
                  <a:pt x="0" y="0"/>
                </a:moveTo>
                <a:lnTo>
                  <a:pt x="7608412" y="0"/>
                </a:lnTo>
                <a:lnTo>
                  <a:pt x="7608412" y="7966924"/>
                </a:lnTo>
                <a:lnTo>
                  <a:pt x="0" y="796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3556" y="3723461"/>
            <a:ext cx="10926266" cy="6283138"/>
          </a:xfrm>
          <a:custGeom>
            <a:avLst/>
            <a:gdLst/>
            <a:ahLst/>
            <a:cxnLst/>
            <a:rect r="r" b="b" t="t" l="l"/>
            <a:pathLst>
              <a:path h="6283138" w="10926266">
                <a:moveTo>
                  <a:pt x="0" y="0"/>
                </a:moveTo>
                <a:lnTo>
                  <a:pt x="10926266" y="0"/>
                </a:lnTo>
                <a:lnTo>
                  <a:pt x="10926266" y="6283138"/>
                </a:lnTo>
                <a:lnTo>
                  <a:pt x="0" y="6283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87" t="-2520" r="0" b="-252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176392" y="217668"/>
            <a:ext cx="5541883" cy="75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📊Top 10 Hotels by Price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0" y="849495"/>
            <a:ext cx="10952321" cy="32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X-axis (Price): Shows hotel prices.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Y-axis (Hotel Name): Lists the top 10 hotels ranked by their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   </a:t>
            </a: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pricing.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Bars: Represent the hotel price levels, where longer bars indicate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   higher prices.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1098286" y="2073393"/>
            <a:ext cx="6790712" cy="858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Grand Hyatt Kochi Bolgatty is the m</a:t>
            </a: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ost expensive hotel, with prices exceeding ₹1,00,000.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Le Méridien Kochi follows as the second most expensive, priced above ₹60,000.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Hotels like MOUNTAIN SHADOWS RESORTS, Caravela Beach Resort, and JW Marriott Bengaluru fall in the mid-price range (~₹35,000–₹40,000).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relatively lower-priced hotels among the top 10 include The Oterra and Kumarakom Lake Resort, priced around ₹30,000–₹32,000.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658089" y="1295583"/>
            <a:ext cx="1569006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Insights: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575" y="2770109"/>
            <a:ext cx="4208894" cy="412461"/>
            <a:chOff x="0" y="0"/>
            <a:chExt cx="414704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7043" cy="406400"/>
            </a:xfrm>
            <a:custGeom>
              <a:avLst/>
              <a:gdLst/>
              <a:ahLst/>
              <a:cxnLst/>
              <a:rect r="r" b="b" t="t" l="l"/>
              <a:pathLst>
                <a:path h="406400" w="4147043">
                  <a:moveTo>
                    <a:pt x="3943843" y="0"/>
                  </a:moveTo>
                  <a:cubicBezTo>
                    <a:pt x="4056067" y="0"/>
                    <a:pt x="4147043" y="90976"/>
                    <a:pt x="4147043" y="203200"/>
                  </a:cubicBezTo>
                  <a:cubicBezTo>
                    <a:pt x="4147043" y="315424"/>
                    <a:pt x="4056067" y="406400"/>
                    <a:pt x="3943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70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7575" y="3723461"/>
            <a:ext cx="5747356" cy="412461"/>
            <a:chOff x="0" y="0"/>
            <a:chExt cx="566289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62897" cy="406400"/>
            </a:xfrm>
            <a:custGeom>
              <a:avLst/>
              <a:gdLst/>
              <a:ahLst/>
              <a:cxnLst/>
              <a:rect r="r" b="b" t="t" l="l"/>
              <a:pathLst>
                <a:path h="406400" w="5662897">
                  <a:moveTo>
                    <a:pt x="5459697" y="0"/>
                  </a:moveTo>
                  <a:cubicBezTo>
                    <a:pt x="5571921" y="0"/>
                    <a:pt x="5662897" y="90976"/>
                    <a:pt x="5662897" y="203200"/>
                  </a:cubicBezTo>
                  <a:cubicBezTo>
                    <a:pt x="5662897" y="315424"/>
                    <a:pt x="5571921" y="406400"/>
                    <a:pt x="5459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66289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7575" y="4634571"/>
            <a:ext cx="4536431" cy="412461"/>
            <a:chOff x="0" y="0"/>
            <a:chExt cx="446976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9767" cy="406400"/>
            </a:xfrm>
            <a:custGeom>
              <a:avLst/>
              <a:gdLst/>
              <a:ahLst/>
              <a:cxnLst/>
              <a:rect r="r" b="b" t="t" l="l"/>
              <a:pathLst>
                <a:path h="406400" w="4469767">
                  <a:moveTo>
                    <a:pt x="4266567" y="0"/>
                  </a:moveTo>
                  <a:cubicBezTo>
                    <a:pt x="4378791" y="0"/>
                    <a:pt x="4469767" y="90976"/>
                    <a:pt x="4469767" y="203200"/>
                  </a:cubicBezTo>
                  <a:cubicBezTo>
                    <a:pt x="4469767" y="315424"/>
                    <a:pt x="4378791" y="406400"/>
                    <a:pt x="42665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46976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604542" y="671694"/>
            <a:ext cx="1820778" cy="412461"/>
            <a:chOff x="0" y="0"/>
            <a:chExt cx="1794021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94021" cy="406400"/>
            </a:xfrm>
            <a:custGeom>
              <a:avLst/>
              <a:gdLst/>
              <a:ahLst/>
              <a:cxnLst/>
              <a:rect r="r" b="b" t="t" l="l"/>
              <a:pathLst>
                <a:path h="406400" w="1794021">
                  <a:moveTo>
                    <a:pt x="1590821" y="0"/>
                  </a:moveTo>
                  <a:cubicBezTo>
                    <a:pt x="1703045" y="0"/>
                    <a:pt x="1794021" y="90976"/>
                    <a:pt x="1794021" y="203200"/>
                  </a:cubicBezTo>
                  <a:cubicBezTo>
                    <a:pt x="1794021" y="315424"/>
                    <a:pt x="1703045" y="406400"/>
                    <a:pt x="15908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9402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7075057">
            <a:off x="-2590284" y="3211764"/>
            <a:ext cx="7608413" cy="7966924"/>
          </a:xfrm>
          <a:custGeom>
            <a:avLst/>
            <a:gdLst/>
            <a:ahLst/>
            <a:cxnLst/>
            <a:rect r="r" b="b" t="t" l="l"/>
            <a:pathLst>
              <a:path h="7966924" w="7608413">
                <a:moveTo>
                  <a:pt x="0" y="0"/>
                </a:moveTo>
                <a:lnTo>
                  <a:pt x="7608412" y="0"/>
                </a:lnTo>
                <a:lnTo>
                  <a:pt x="7608412" y="7966924"/>
                </a:lnTo>
                <a:lnTo>
                  <a:pt x="0" y="796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53556" y="3723461"/>
            <a:ext cx="10926266" cy="6283138"/>
          </a:xfrm>
          <a:custGeom>
            <a:avLst/>
            <a:gdLst/>
            <a:ahLst/>
            <a:cxnLst/>
            <a:rect r="r" b="b" t="t" l="l"/>
            <a:pathLst>
              <a:path h="6283138" w="10926266">
                <a:moveTo>
                  <a:pt x="0" y="0"/>
                </a:moveTo>
                <a:lnTo>
                  <a:pt x="10926266" y="0"/>
                </a:lnTo>
                <a:lnTo>
                  <a:pt x="10926266" y="6283138"/>
                </a:lnTo>
                <a:lnTo>
                  <a:pt x="0" y="6283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87" t="-2520" r="0" b="-252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60456" y="3482895"/>
            <a:ext cx="11329996" cy="6764270"/>
          </a:xfrm>
          <a:custGeom>
            <a:avLst/>
            <a:gdLst/>
            <a:ahLst/>
            <a:cxnLst/>
            <a:rect r="r" b="b" t="t" l="l"/>
            <a:pathLst>
              <a:path h="6764270" w="11329996">
                <a:moveTo>
                  <a:pt x="0" y="0"/>
                </a:moveTo>
                <a:lnTo>
                  <a:pt x="11329996" y="0"/>
                </a:lnTo>
                <a:lnTo>
                  <a:pt x="11329996" y="6764271"/>
                </a:lnTo>
                <a:lnTo>
                  <a:pt x="0" y="6764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80" t="0" r="-11393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230619" y="217668"/>
            <a:ext cx="7433429" cy="75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📊Top 10 Hotels Deals for a Week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0" y="849495"/>
            <a:ext cx="11279822" cy="32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X-axis (Deal/week): Shows the cost of staying for one week.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Y-axis (Hotel Name): Lists the hotels with the</a:t>
            </a: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h</a:t>
            </a: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ighest weekly deals.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Bars: Represent the deal values; longer bars indicate higher weekly prices.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1098286" y="2073393"/>
            <a:ext cx="6790712" cy="804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Grand Hyatt Kochi Bolgatty offers the m</a:t>
            </a: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ost expensive weekly deal, crossing ₹5,00,000.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Le Méridien Kochi comes second, with deals above ₹3,00,000.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Hotels like MOUNTAIN SHADOWS RESORTS, Caravela Beach Resort, and JW Marriott Bengaluru fall into the mid-range (~₹1,80,000–₹2,00,000 per week).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most affordable weekly packages among the top 10 are The Oterra and The Westin Goa, priced around ₹1,40,000–₹1,50,000.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658089" y="1295583"/>
            <a:ext cx="1569006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Insights: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575" y="2770109"/>
            <a:ext cx="4208894" cy="412461"/>
            <a:chOff x="0" y="0"/>
            <a:chExt cx="414704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7043" cy="406400"/>
            </a:xfrm>
            <a:custGeom>
              <a:avLst/>
              <a:gdLst/>
              <a:ahLst/>
              <a:cxnLst/>
              <a:rect r="r" b="b" t="t" l="l"/>
              <a:pathLst>
                <a:path h="406400" w="4147043">
                  <a:moveTo>
                    <a:pt x="3943843" y="0"/>
                  </a:moveTo>
                  <a:cubicBezTo>
                    <a:pt x="4056067" y="0"/>
                    <a:pt x="4147043" y="90976"/>
                    <a:pt x="4147043" y="203200"/>
                  </a:cubicBezTo>
                  <a:cubicBezTo>
                    <a:pt x="4147043" y="315424"/>
                    <a:pt x="4056067" y="406400"/>
                    <a:pt x="3943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70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7575" y="3723461"/>
            <a:ext cx="5747356" cy="412461"/>
            <a:chOff x="0" y="0"/>
            <a:chExt cx="566289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62897" cy="406400"/>
            </a:xfrm>
            <a:custGeom>
              <a:avLst/>
              <a:gdLst/>
              <a:ahLst/>
              <a:cxnLst/>
              <a:rect r="r" b="b" t="t" l="l"/>
              <a:pathLst>
                <a:path h="406400" w="5662897">
                  <a:moveTo>
                    <a:pt x="5459697" y="0"/>
                  </a:moveTo>
                  <a:cubicBezTo>
                    <a:pt x="5571921" y="0"/>
                    <a:pt x="5662897" y="90976"/>
                    <a:pt x="5662897" y="203200"/>
                  </a:cubicBezTo>
                  <a:cubicBezTo>
                    <a:pt x="5662897" y="315424"/>
                    <a:pt x="5571921" y="406400"/>
                    <a:pt x="5459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66289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7575" y="4634571"/>
            <a:ext cx="4536431" cy="412461"/>
            <a:chOff x="0" y="0"/>
            <a:chExt cx="446976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9767" cy="406400"/>
            </a:xfrm>
            <a:custGeom>
              <a:avLst/>
              <a:gdLst/>
              <a:ahLst/>
              <a:cxnLst/>
              <a:rect r="r" b="b" t="t" l="l"/>
              <a:pathLst>
                <a:path h="406400" w="4469767">
                  <a:moveTo>
                    <a:pt x="4266567" y="0"/>
                  </a:moveTo>
                  <a:cubicBezTo>
                    <a:pt x="4378791" y="0"/>
                    <a:pt x="4469767" y="90976"/>
                    <a:pt x="4469767" y="203200"/>
                  </a:cubicBezTo>
                  <a:cubicBezTo>
                    <a:pt x="4469767" y="315424"/>
                    <a:pt x="4378791" y="406400"/>
                    <a:pt x="42665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46976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604542" y="671694"/>
            <a:ext cx="1820778" cy="412461"/>
            <a:chOff x="0" y="0"/>
            <a:chExt cx="1794021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94021" cy="406400"/>
            </a:xfrm>
            <a:custGeom>
              <a:avLst/>
              <a:gdLst/>
              <a:ahLst/>
              <a:cxnLst/>
              <a:rect r="r" b="b" t="t" l="l"/>
              <a:pathLst>
                <a:path h="406400" w="1794021">
                  <a:moveTo>
                    <a:pt x="1590821" y="0"/>
                  </a:moveTo>
                  <a:cubicBezTo>
                    <a:pt x="1703045" y="0"/>
                    <a:pt x="1794021" y="90976"/>
                    <a:pt x="1794021" y="203200"/>
                  </a:cubicBezTo>
                  <a:cubicBezTo>
                    <a:pt x="1794021" y="315424"/>
                    <a:pt x="1703045" y="406400"/>
                    <a:pt x="15908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9402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5208" y="3182571"/>
            <a:ext cx="11301259" cy="5487155"/>
          </a:xfrm>
          <a:custGeom>
            <a:avLst/>
            <a:gdLst/>
            <a:ahLst/>
            <a:cxnLst/>
            <a:rect r="r" b="b" t="t" l="l"/>
            <a:pathLst>
              <a:path h="5487155" w="11301259">
                <a:moveTo>
                  <a:pt x="0" y="0"/>
                </a:moveTo>
                <a:lnTo>
                  <a:pt x="11301259" y="0"/>
                </a:lnTo>
                <a:lnTo>
                  <a:pt x="11301259" y="5487154"/>
                </a:lnTo>
                <a:lnTo>
                  <a:pt x="0" y="5487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" t="0" r="-184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954459" y="217668"/>
            <a:ext cx="5985748" cy="75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📊 Top 10 Hotels by Rating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849495"/>
            <a:ext cx="11279822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X-axis (Rating): Represents the hotel rating score (out of 10).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Y-axis (Hotel Name): Lists the hotel/apartment</a:t>
            </a: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nam</a:t>
            </a: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es ranked by rating.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Bars: Each bar shows the rating value of the hotel.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098286" y="2073393"/>
            <a:ext cx="6790712" cy="964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All top 10 hotels have exceptionally high ratings, almost reaching the maximum score of 10/10.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Properties include a mix </a:t>
            </a: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of luxury apartments, villas, serviced apartments, and homestays, suggesting that both premium and homestay categories deliver strong customer satisfaction.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Hotels such as The Aviary – Greenbird, URBAN HAUS, and Leeleegant Premium Apartments stand out among the highest-rated.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Consistent ratings across all hotels show that customers are generally very satisfied, with no significant gaps in quality among the top-rated hotels.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658089" y="1295583"/>
            <a:ext cx="1569006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Insights: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575" y="2770109"/>
            <a:ext cx="4208894" cy="412461"/>
            <a:chOff x="0" y="0"/>
            <a:chExt cx="414704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7043" cy="406400"/>
            </a:xfrm>
            <a:custGeom>
              <a:avLst/>
              <a:gdLst/>
              <a:ahLst/>
              <a:cxnLst/>
              <a:rect r="r" b="b" t="t" l="l"/>
              <a:pathLst>
                <a:path h="406400" w="4147043">
                  <a:moveTo>
                    <a:pt x="3943843" y="0"/>
                  </a:moveTo>
                  <a:cubicBezTo>
                    <a:pt x="4056067" y="0"/>
                    <a:pt x="4147043" y="90976"/>
                    <a:pt x="4147043" y="203200"/>
                  </a:cubicBezTo>
                  <a:cubicBezTo>
                    <a:pt x="4147043" y="315424"/>
                    <a:pt x="4056067" y="406400"/>
                    <a:pt x="3943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70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7575" y="3723461"/>
            <a:ext cx="5747356" cy="412461"/>
            <a:chOff x="0" y="0"/>
            <a:chExt cx="566289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62897" cy="406400"/>
            </a:xfrm>
            <a:custGeom>
              <a:avLst/>
              <a:gdLst/>
              <a:ahLst/>
              <a:cxnLst/>
              <a:rect r="r" b="b" t="t" l="l"/>
              <a:pathLst>
                <a:path h="406400" w="5662897">
                  <a:moveTo>
                    <a:pt x="5459697" y="0"/>
                  </a:moveTo>
                  <a:cubicBezTo>
                    <a:pt x="5571921" y="0"/>
                    <a:pt x="5662897" y="90976"/>
                    <a:pt x="5662897" y="203200"/>
                  </a:cubicBezTo>
                  <a:cubicBezTo>
                    <a:pt x="5662897" y="315424"/>
                    <a:pt x="5571921" y="406400"/>
                    <a:pt x="5459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66289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7575" y="4634571"/>
            <a:ext cx="4536431" cy="412461"/>
            <a:chOff x="0" y="0"/>
            <a:chExt cx="446976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9767" cy="406400"/>
            </a:xfrm>
            <a:custGeom>
              <a:avLst/>
              <a:gdLst/>
              <a:ahLst/>
              <a:cxnLst/>
              <a:rect r="r" b="b" t="t" l="l"/>
              <a:pathLst>
                <a:path h="406400" w="4469767">
                  <a:moveTo>
                    <a:pt x="4266567" y="0"/>
                  </a:moveTo>
                  <a:cubicBezTo>
                    <a:pt x="4378791" y="0"/>
                    <a:pt x="4469767" y="90976"/>
                    <a:pt x="4469767" y="203200"/>
                  </a:cubicBezTo>
                  <a:cubicBezTo>
                    <a:pt x="4469767" y="315424"/>
                    <a:pt x="4378791" y="406400"/>
                    <a:pt x="42665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46976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604542" y="671694"/>
            <a:ext cx="1820778" cy="412461"/>
            <a:chOff x="0" y="0"/>
            <a:chExt cx="1794021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94021" cy="406400"/>
            </a:xfrm>
            <a:custGeom>
              <a:avLst/>
              <a:gdLst/>
              <a:ahLst/>
              <a:cxnLst/>
              <a:rect r="r" b="b" t="t" l="l"/>
              <a:pathLst>
                <a:path h="406400" w="1794021">
                  <a:moveTo>
                    <a:pt x="1590821" y="0"/>
                  </a:moveTo>
                  <a:cubicBezTo>
                    <a:pt x="1703045" y="0"/>
                    <a:pt x="1794021" y="90976"/>
                    <a:pt x="1794021" y="203200"/>
                  </a:cubicBezTo>
                  <a:cubicBezTo>
                    <a:pt x="1794021" y="315424"/>
                    <a:pt x="1703045" y="406400"/>
                    <a:pt x="15908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9402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7075057">
            <a:off x="-2590284" y="3211764"/>
            <a:ext cx="7608413" cy="7966924"/>
          </a:xfrm>
          <a:custGeom>
            <a:avLst/>
            <a:gdLst/>
            <a:ahLst/>
            <a:cxnLst/>
            <a:rect r="r" b="b" t="t" l="l"/>
            <a:pathLst>
              <a:path h="7966924" w="7608413">
                <a:moveTo>
                  <a:pt x="0" y="0"/>
                </a:moveTo>
                <a:lnTo>
                  <a:pt x="7608412" y="0"/>
                </a:lnTo>
                <a:lnTo>
                  <a:pt x="7608412" y="7966924"/>
                </a:lnTo>
                <a:lnTo>
                  <a:pt x="0" y="796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53556" y="3723461"/>
            <a:ext cx="10926266" cy="6283138"/>
          </a:xfrm>
          <a:custGeom>
            <a:avLst/>
            <a:gdLst/>
            <a:ahLst/>
            <a:cxnLst/>
            <a:rect r="r" b="b" t="t" l="l"/>
            <a:pathLst>
              <a:path h="6283138" w="10926266">
                <a:moveTo>
                  <a:pt x="0" y="0"/>
                </a:moveTo>
                <a:lnTo>
                  <a:pt x="10926266" y="0"/>
                </a:lnTo>
                <a:lnTo>
                  <a:pt x="10926266" y="6283138"/>
                </a:lnTo>
                <a:lnTo>
                  <a:pt x="0" y="6283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87" t="-2520" r="0" b="-252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60456" y="3482895"/>
            <a:ext cx="11329996" cy="6764270"/>
          </a:xfrm>
          <a:custGeom>
            <a:avLst/>
            <a:gdLst/>
            <a:ahLst/>
            <a:cxnLst/>
            <a:rect r="r" b="b" t="t" l="l"/>
            <a:pathLst>
              <a:path h="6764270" w="11329996">
                <a:moveTo>
                  <a:pt x="0" y="0"/>
                </a:moveTo>
                <a:lnTo>
                  <a:pt x="11329996" y="0"/>
                </a:lnTo>
                <a:lnTo>
                  <a:pt x="11329996" y="6764271"/>
                </a:lnTo>
                <a:lnTo>
                  <a:pt x="0" y="6764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80" t="0" r="-11393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230619" y="217668"/>
            <a:ext cx="7433429" cy="75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📊Top 10 Hotels Deals for a Week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0" y="849495"/>
            <a:ext cx="11279822" cy="32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X-axis (Deal/week): Shows the cost of staying for one week.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Y-axis (Hotel Name): Lists the hotels with the</a:t>
            </a: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h</a:t>
            </a: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ighest weekly deals.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Bars: Represent the deal values; longer bars indicate higher weekly prices.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1279822" y="2104787"/>
            <a:ext cx="6790712" cy="751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All top 10 hotels have exceptionally high ratings, almost reaching the maximum score of 10/10.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Properties include a mix </a:t>
            </a: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of luxury apartments, villas, serviced apartments, and homestays, suggesting that both premium and homestay categories deliver strong customer satisfaction.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Consistent ratings across all hotels show that customers are generally very satisfied, with no significant gaps in quality among the top-rated hotels.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658089" y="1295583"/>
            <a:ext cx="1569006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Insights: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5332296" y="9060267"/>
            <a:ext cx="2955704" cy="1226733"/>
          </a:xfrm>
          <a:custGeom>
            <a:avLst/>
            <a:gdLst/>
            <a:ahLst/>
            <a:cxnLst/>
            <a:rect r="r" b="b" t="t" l="l"/>
            <a:pathLst>
              <a:path h="1226733" w="2955704">
                <a:moveTo>
                  <a:pt x="0" y="0"/>
                </a:moveTo>
                <a:lnTo>
                  <a:pt x="2955704" y="0"/>
                </a:lnTo>
                <a:lnTo>
                  <a:pt x="2955704" y="1226733"/>
                </a:lnTo>
                <a:lnTo>
                  <a:pt x="0" y="12267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E1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018824" y="-1227337"/>
            <a:ext cx="4170224" cy="463358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575079">
            <a:off x="15624437" y="-695997"/>
            <a:ext cx="5762137" cy="518592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8531915">
            <a:off x="-1056412" y="7184556"/>
            <a:ext cx="4170224" cy="463358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575079">
            <a:off x="-2905057" y="7355726"/>
            <a:ext cx="5810113" cy="522910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725181" y="-2113424"/>
            <a:ext cx="4205714" cy="42268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980339" y="8025893"/>
            <a:ext cx="4205714" cy="422684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805092" y="6077364"/>
            <a:ext cx="2435769" cy="259124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504179" y="3815457"/>
            <a:ext cx="13279642" cy="1796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19"/>
              </a:lnSpc>
            </a:pPr>
            <a:r>
              <a:rPr lang="en-US" sz="9371">
                <a:solidFill>
                  <a:srgbClr val="363781"/>
                </a:solidFill>
                <a:latin typeface="Funtastic"/>
                <a:ea typeface="Funtastic"/>
                <a:cs typeface="Funtastic"/>
                <a:sym typeface="Funtastic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04542" y="671694"/>
            <a:ext cx="1820778" cy="412461"/>
            <a:chOff x="0" y="0"/>
            <a:chExt cx="179402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4021" cy="406400"/>
            </a:xfrm>
            <a:custGeom>
              <a:avLst/>
              <a:gdLst/>
              <a:ahLst/>
              <a:cxnLst/>
              <a:rect r="r" b="b" t="t" l="l"/>
              <a:pathLst>
                <a:path h="406400" w="1794021">
                  <a:moveTo>
                    <a:pt x="1590821" y="0"/>
                  </a:moveTo>
                  <a:cubicBezTo>
                    <a:pt x="1703045" y="0"/>
                    <a:pt x="1794021" y="90976"/>
                    <a:pt x="1794021" y="203200"/>
                  </a:cubicBezTo>
                  <a:cubicBezTo>
                    <a:pt x="1794021" y="315424"/>
                    <a:pt x="1703045" y="406400"/>
                    <a:pt x="15908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9402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0031" y="198203"/>
            <a:ext cx="13569418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  <a:spcBef>
                <a:spcPct val="0"/>
              </a:spcBef>
            </a:pPr>
            <a:r>
              <a:rPr lang="en-US" b="true" sz="3799">
                <a:solidFill>
                  <a:srgbClr val="FF3131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Problem Statements</a:t>
            </a:r>
            <a:r>
              <a:rPr lang="en-US" b="true" sz="3799">
                <a:solidFill>
                  <a:srgbClr val="FF3131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on Finding Better Hotels While Travelling/Exploring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7782" y="1295444"/>
            <a:ext cx="15991518" cy="830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b="true" sz="3599">
                <a:solidFill>
                  <a:srgbClr val="1800AD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1.Overwhelming Choices:</a:t>
            </a:r>
            <a:r>
              <a:rPr lang="en-US" sz="35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</a:t>
            </a:r>
            <a:r>
              <a:rPr lang="en-US" sz="35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“Travelers struggle to choose</a:t>
            </a:r>
            <a:r>
              <a:rPr lang="en-US" sz="35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the </a:t>
            </a:r>
            <a:r>
              <a:rPr lang="en-US" sz="35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right hotel due to the overwhelming number of options available online, making it hard to identify which offers the best value.”</a:t>
            </a:r>
          </a:p>
          <a:p>
            <a:pPr algn="just">
              <a:lnSpc>
                <a:spcPts val="3099"/>
              </a:lnSpc>
            </a:pPr>
          </a:p>
          <a:p>
            <a:pPr algn="just">
              <a:lnSpc>
                <a:spcPts val="3599"/>
              </a:lnSpc>
            </a:pPr>
            <a:r>
              <a:rPr lang="en-US" b="true" sz="3599">
                <a:solidFill>
                  <a:srgbClr val="1800AD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2.</a:t>
            </a:r>
            <a:r>
              <a:rPr lang="en-US" b="true" sz="3599">
                <a:solidFill>
                  <a:srgbClr val="1800AD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Hidden Costs &amp; Lack of Transparency:</a:t>
            </a:r>
            <a:r>
              <a:rPr lang="en-US" sz="35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</a:t>
            </a:r>
            <a:r>
              <a:rPr lang="en-US" sz="35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“Despite attractive deals, hidden charges and unclear pricing structures prevent travelers from confidently selecting the best hotel.”</a:t>
            </a:r>
          </a:p>
          <a:p>
            <a:pPr algn="just">
              <a:lnSpc>
                <a:spcPts val="3099"/>
              </a:lnSpc>
            </a:pPr>
          </a:p>
          <a:p>
            <a:pPr algn="just">
              <a:lnSpc>
                <a:spcPts val="3599"/>
              </a:lnSpc>
            </a:pPr>
            <a:r>
              <a:rPr lang="en-US" b="true" sz="3599">
                <a:solidFill>
                  <a:srgbClr val="1800AD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3.Mismatch Between Expectation &amp; Reality:</a:t>
            </a:r>
            <a:r>
              <a:rPr lang="en-US" sz="35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</a:t>
            </a:r>
            <a:r>
              <a:rPr lang="en-US" sz="35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“Travelers often face disappointment as hotels may not match the descriptions or ratings shown online, leading to dissatisfaction.”</a:t>
            </a:r>
          </a:p>
          <a:p>
            <a:pPr algn="just">
              <a:lnSpc>
                <a:spcPts val="3099"/>
              </a:lnSpc>
            </a:pPr>
          </a:p>
          <a:p>
            <a:pPr algn="just">
              <a:lnSpc>
                <a:spcPts val="3599"/>
              </a:lnSpc>
            </a:pPr>
            <a:r>
              <a:rPr lang="en-US" b="true" sz="3599">
                <a:solidFill>
                  <a:srgbClr val="1800AD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4.Balancing Cost and Comfort: </a:t>
            </a:r>
            <a:r>
              <a:rPr lang="en-US" sz="35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“Finding a hotel that balances affordability, comfort, and location remains a key challenge for travelers.”</a:t>
            </a:r>
          </a:p>
          <a:p>
            <a:pPr algn="just">
              <a:lnSpc>
                <a:spcPts val="3099"/>
              </a:lnSpc>
            </a:pPr>
          </a:p>
          <a:p>
            <a:pPr algn="just">
              <a:lnSpc>
                <a:spcPts val="3599"/>
              </a:lnSpc>
            </a:pPr>
            <a:r>
              <a:rPr lang="en-US" b="true" sz="3599">
                <a:solidFill>
                  <a:srgbClr val="1800AD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5.</a:t>
            </a:r>
            <a:r>
              <a:rPr lang="en-US" b="true" sz="3599">
                <a:solidFill>
                  <a:srgbClr val="1800AD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Time-Consuming Search:</a:t>
            </a:r>
            <a:r>
              <a:rPr lang="en-US" sz="35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  <a:r>
              <a:rPr lang="en-US" sz="35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“Travelers waste significant time browsing multiple websites and apps before finalizing a hotel, reducing the convenience of planning a trip.”</a:t>
            </a:r>
          </a:p>
          <a:p>
            <a:pPr algn="just">
              <a:lnSpc>
                <a:spcPts val="309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866438" y="8867936"/>
            <a:ext cx="2955704" cy="1226733"/>
          </a:xfrm>
          <a:custGeom>
            <a:avLst/>
            <a:gdLst/>
            <a:ahLst/>
            <a:cxnLst/>
            <a:rect r="r" b="b" t="t" l="l"/>
            <a:pathLst>
              <a:path h="1226733" w="2955704">
                <a:moveTo>
                  <a:pt x="0" y="0"/>
                </a:moveTo>
                <a:lnTo>
                  <a:pt x="2955704" y="0"/>
                </a:lnTo>
                <a:lnTo>
                  <a:pt x="2955704" y="1226733"/>
                </a:lnTo>
                <a:lnTo>
                  <a:pt x="0" y="1226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225788">
            <a:off x="8480976" y="-8483558"/>
            <a:ext cx="9393364" cy="17977729"/>
          </a:xfrm>
          <a:custGeom>
            <a:avLst/>
            <a:gdLst/>
            <a:ahLst/>
            <a:cxnLst/>
            <a:rect r="r" b="b" t="t" l="l"/>
            <a:pathLst>
              <a:path h="17977729" w="9393364">
                <a:moveTo>
                  <a:pt x="0" y="0"/>
                </a:moveTo>
                <a:lnTo>
                  <a:pt x="9393364" y="0"/>
                </a:lnTo>
                <a:lnTo>
                  <a:pt x="9393364" y="17977729"/>
                </a:lnTo>
                <a:lnTo>
                  <a:pt x="0" y="17977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1229108">
            <a:off x="-5463780" y="-2137448"/>
            <a:ext cx="14808466" cy="14808466"/>
            <a:chOff x="0" y="0"/>
            <a:chExt cx="19744622" cy="19744622"/>
          </a:xfrm>
        </p:grpSpPr>
        <p:grpSp>
          <p:nvGrpSpPr>
            <p:cNvPr name="Group 4" id="4"/>
            <p:cNvGrpSpPr/>
            <p:nvPr/>
          </p:nvGrpSpPr>
          <p:grpSpPr>
            <a:xfrm rot="-1229108">
              <a:off x="2199893" y="2199893"/>
              <a:ext cx="15344836" cy="15344836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78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48533" lIns="48533" bIns="48533" rIns="48533"/>
              <a:lstStyle/>
              <a:p>
                <a:pPr algn="ctr">
                  <a:lnSpc>
                    <a:spcPts val="2392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-2017000">
              <a:off x="8477133" y="2996897"/>
              <a:ext cx="3330474" cy="4446021"/>
            </a:xfrm>
            <a:custGeom>
              <a:avLst/>
              <a:gdLst/>
              <a:ahLst/>
              <a:cxnLst/>
              <a:rect r="r" b="b" t="t" l="l"/>
              <a:pathLst>
                <a:path h="4446021" w="3330474">
                  <a:moveTo>
                    <a:pt x="0" y="0"/>
                  </a:moveTo>
                  <a:lnTo>
                    <a:pt x="3330474" y="0"/>
                  </a:lnTo>
                  <a:lnTo>
                    <a:pt x="3330474" y="4446021"/>
                  </a:lnTo>
                  <a:lnTo>
                    <a:pt x="0" y="444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427668">
              <a:off x="13901865" y="2834239"/>
              <a:ext cx="2300577" cy="5824245"/>
            </a:xfrm>
            <a:custGeom>
              <a:avLst/>
              <a:gdLst/>
              <a:ahLst/>
              <a:cxnLst/>
              <a:rect r="r" b="b" t="t" l="l"/>
              <a:pathLst>
                <a:path h="5824245" w="2300577">
                  <a:moveTo>
                    <a:pt x="0" y="0"/>
                  </a:moveTo>
                  <a:lnTo>
                    <a:pt x="2300576" y="0"/>
                  </a:lnTo>
                  <a:lnTo>
                    <a:pt x="2300576" y="5824245"/>
                  </a:lnTo>
                  <a:lnTo>
                    <a:pt x="0" y="5824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-427668">
              <a:off x="10552521" y="3333348"/>
              <a:ext cx="2300577" cy="5824245"/>
            </a:xfrm>
            <a:custGeom>
              <a:avLst/>
              <a:gdLst/>
              <a:ahLst/>
              <a:cxnLst/>
              <a:rect r="r" b="b" t="t" l="l"/>
              <a:pathLst>
                <a:path h="5824245" w="2300577">
                  <a:moveTo>
                    <a:pt x="2300577" y="0"/>
                  </a:moveTo>
                  <a:lnTo>
                    <a:pt x="0" y="0"/>
                  </a:lnTo>
                  <a:lnTo>
                    <a:pt x="0" y="5824245"/>
                  </a:lnTo>
                  <a:lnTo>
                    <a:pt x="2300577" y="5824245"/>
                  </a:lnTo>
                  <a:lnTo>
                    <a:pt x="2300577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-5809601">
              <a:off x="12694878" y="5750400"/>
              <a:ext cx="1976704" cy="5004313"/>
            </a:xfrm>
            <a:custGeom>
              <a:avLst/>
              <a:gdLst/>
              <a:ahLst/>
              <a:cxnLst/>
              <a:rect r="r" b="b" t="t" l="l"/>
              <a:pathLst>
                <a:path h="5004313" w="1976704">
                  <a:moveTo>
                    <a:pt x="1976704" y="0"/>
                  </a:moveTo>
                  <a:lnTo>
                    <a:pt x="0" y="0"/>
                  </a:lnTo>
                  <a:lnTo>
                    <a:pt x="0" y="5004313"/>
                  </a:lnTo>
                  <a:lnTo>
                    <a:pt x="1976704" y="5004313"/>
                  </a:lnTo>
                  <a:lnTo>
                    <a:pt x="1976704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5809601">
              <a:off x="12119357" y="1242560"/>
              <a:ext cx="1976704" cy="5004313"/>
            </a:xfrm>
            <a:custGeom>
              <a:avLst/>
              <a:gdLst/>
              <a:ahLst/>
              <a:cxnLst/>
              <a:rect r="r" b="b" t="t" l="l"/>
              <a:pathLst>
                <a:path h="5004313" w="1976704">
                  <a:moveTo>
                    <a:pt x="0" y="0"/>
                  </a:moveTo>
                  <a:lnTo>
                    <a:pt x="1976704" y="0"/>
                  </a:lnTo>
                  <a:lnTo>
                    <a:pt x="1976704" y="5004313"/>
                  </a:lnTo>
                  <a:lnTo>
                    <a:pt x="0" y="5004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-437108">
              <a:off x="10896886" y="3090015"/>
              <a:ext cx="5037528" cy="5852147"/>
              <a:chOff x="0" y="0"/>
              <a:chExt cx="546608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39410" cy="6348730"/>
              </a:xfrm>
              <a:custGeom>
                <a:avLst/>
                <a:gdLst/>
                <a:ahLst/>
                <a:cxnLst/>
                <a:rect r="r" b="b" t="t" l="l"/>
                <a:pathLst>
                  <a:path h="6348730" w="543941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247650" y="294640"/>
                <a:ext cx="4889500" cy="4693920"/>
              </a:xfrm>
              <a:custGeom>
                <a:avLst/>
                <a:gdLst/>
                <a:ahLst/>
                <a:cxnLst/>
                <a:rect r="r" b="b" t="t" l="l"/>
                <a:pathLst>
                  <a:path h="4693920" w="4889500">
                    <a:moveTo>
                      <a:pt x="487045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19050"/>
                    </a:cubicBezTo>
                    <a:lnTo>
                      <a:pt x="0" y="4674870"/>
                    </a:lnTo>
                    <a:cubicBezTo>
                      <a:pt x="0" y="4686300"/>
                      <a:pt x="8890" y="4693920"/>
                      <a:pt x="19050" y="4693920"/>
                    </a:cubicBezTo>
                    <a:lnTo>
                      <a:pt x="4870450" y="4693920"/>
                    </a:lnTo>
                    <a:cubicBezTo>
                      <a:pt x="4880610" y="4693920"/>
                      <a:pt x="4889500" y="4685030"/>
                      <a:pt x="4889500" y="4674870"/>
                    </a:cubicBezTo>
                    <a:lnTo>
                      <a:pt x="4889500" y="20320"/>
                    </a:lnTo>
                    <a:cubicBezTo>
                      <a:pt x="4889500" y="8890"/>
                      <a:pt x="4881880" y="0"/>
                      <a:pt x="487045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0545" t="0" r="-20545" b="0"/>
                </a:stretch>
              </a:blip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r="r" b="b" t="t" l="l"/>
                <a:pathLst>
                  <a:path h="6342380" w="545719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7620" y="0"/>
                <a:ext cx="5458460" cy="6344920"/>
              </a:xfrm>
              <a:custGeom>
                <a:avLst/>
                <a:gdLst/>
                <a:ahLst/>
                <a:cxnLst/>
                <a:rect r="r" b="b" t="t" l="l"/>
                <a:pathLst>
                  <a:path h="6344920" w="545846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7" id="17"/>
            <p:cNvSpPr/>
            <p:nvPr/>
          </p:nvSpPr>
          <p:spPr>
            <a:xfrm flipH="false" flipV="false" rot="61634">
              <a:off x="16123483" y="6528274"/>
              <a:ext cx="2300577" cy="5824245"/>
            </a:xfrm>
            <a:custGeom>
              <a:avLst/>
              <a:gdLst/>
              <a:ahLst/>
              <a:cxnLst/>
              <a:rect r="r" b="b" t="t" l="l"/>
              <a:pathLst>
                <a:path h="5824245" w="2300577">
                  <a:moveTo>
                    <a:pt x="0" y="0"/>
                  </a:moveTo>
                  <a:lnTo>
                    <a:pt x="2300577" y="0"/>
                  </a:lnTo>
                  <a:lnTo>
                    <a:pt x="2300577" y="5824245"/>
                  </a:lnTo>
                  <a:lnTo>
                    <a:pt x="0" y="5824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61634">
              <a:off x="12737209" y="6547224"/>
              <a:ext cx="2300577" cy="5824245"/>
            </a:xfrm>
            <a:custGeom>
              <a:avLst/>
              <a:gdLst/>
              <a:ahLst/>
              <a:cxnLst/>
              <a:rect r="r" b="b" t="t" l="l"/>
              <a:pathLst>
                <a:path h="5824245" w="2300577">
                  <a:moveTo>
                    <a:pt x="2300576" y="0"/>
                  </a:moveTo>
                  <a:lnTo>
                    <a:pt x="0" y="0"/>
                  </a:lnTo>
                  <a:lnTo>
                    <a:pt x="0" y="5824245"/>
                  </a:lnTo>
                  <a:lnTo>
                    <a:pt x="2300576" y="5824245"/>
                  </a:lnTo>
                  <a:lnTo>
                    <a:pt x="2300576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-5320298">
              <a:off x="14574830" y="9224907"/>
              <a:ext cx="1976704" cy="5004313"/>
            </a:xfrm>
            <a:custGeom>
              <a:avLst/>
              <a:gdLst/>
              <a:ahLst/>
              <a:cxnLst/>
              <a:rect r="r" b="b" t="t" l="l"/>
              <a:pathLst>
                <a:path h="5004313" w="1976704">
                  <a:moveTo>
                    <a:pt x="1976703" y="0"/>
                  </a:moveTo>
                  <a:lnTo>
                    <a:pt x="0" y="0"/>
                  </a:lnTo>
                  <a:lnTo>
                    <a:pt x="0" y="5004314"/>
                  </a:lnTo>
                  <a:lnTo>
                    <a:pt x="1976703" y="5004314"/>
                  </a:lnTo>
                  <a:lnTo>
                    <a:pt x="1976703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5320298">
              <a:off x="14644576" y="4681012"/>
              <a:ext cx="1976704" cy="5004313"/>
            </a:xfrm>
            <a:custGeom>
              <a:avLst/>
              <a:gdLst/>
              <a:ahLst/>
              <a:cxnLst/>
              <a:rect r="r" b="b" t="t" l="l"/>
              <a:pathLst>
                <a:path h="5004313" w="1976704">
                  <a:moveTo>
                    <a:pt x="0" y="0"/>
                  </a:moveTo>
                  <a:lnTo>
                    <a:pt x="1976704" y="0"/>
                  </a:lnTo>
                  <a:lnTo>
                    <a:pt x="1976704" y="5004314"/>
                  </a:lnTo>
                  <a:lnTo>
                    <a:pt x="0" y="500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52194">
              <a:off x="13096792" y="6549181"/>
              <a:ext cx="5037528" cy="5852147"/>
              <a:chOff x="0" y="0"/>
              <a:chExt cx="546608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439410" cy="6348730"/>
              </a:xfrm>
              <a:custGeom>
                <a:avLst/>
                <a:gdLst/>
                <a:ahLst/>
                <a:cxnLst/>
                <a:rect r="r" b="b" t="t" l="l"/>
                <a:pathLst>
                  <a:path h="6348730" w="543941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247650" y="294640"/>
                <a:ext cx="4889500" cy="4693920"/>
              </a:xfrm>
              <a:custGeom>
                <a:avLst/>
                <a:gdLst/>
                <a:ahLst/>
                <a:cxnLst/>
                <a:rect r="r" b="b" t="t" l="l"/>
                <a:pathLst>
                  <a:path h="4693920" w="4889500">
                    <a:moveTo>
                      <a:pt x="487045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19050"/>
                    </a:cubicBezTo>
                    <a:lnTo>
                      <a:pt x="0" y="4674870"/>
                    </a:lnTo>
                    <a:cubicBezTo>
                      <a:pt x="0" y="4686300"/>
                      <a:pt x="8890" y="4693920"/>
                      <a:pt x="19050" y="4693920"/>
                    </a:cubicBezTo>
                    <a:lnTo>
                      <a:pt x="4870450" y="4693920"/>
                    </a:lnTo>
                    <a:cubicBezTo>
                      <a:pt x="4880610" y="4693920"/>
                      <a:pt x="4889500" y="4685030"/>
                      <a:pt x="4889500" y="4674870"/>
                    </a:cubicBezTo>
                    <a:lnTo>
                      <a:pt x="4889500" y="20320"/>
                    </a:lnTo>
                    <a:cubicBezTo>
                      <a:pt x="4889500" y="8890"/>
                      <a:pt x="4881880" y="0"/>
                      <a:pt x="487045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7890" t="0" r="-27890" b="0"/>
                </a:stretch>
              </a:blip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r="r" b="b" t="t" l="l"/>
                <a:pathLst>
                  <a:path h="6342380" w="545719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7620" y="0"/>
                <a:ext cx="5458460" cy="6344920"/>
              </a:xfrm>
              <a:custGeom>
                <a:avLst/>
                <a:gdLst/>
                <a:ahLst/>
                <a:cxnLst/>
                <a:rect r="r" b="b" t="t" l="l"/>
                <a:pathLst>
                  <a:path h="6344920" w="545846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26" id="26"/>
            <p:cNvSpPr/>
            <p:nvPr/>
          </p:nvSpPr>
          <p:spPr>
            <a:xfrm flipH="false" flipV="false" rot="-2001454">
              <a:off x="9199211" y="4334098"/>
              <a:ext cx="2300577" cy="5824245"/>
            </a:xfrm>
            <a:custGeom>
              <a:avLst/>
              <a:gdLst/>
              <a:ahLst/>
              <a:cxnLst/>
              <a:rect r="r" b="b" t="t" l="l"/>
              <a:pathLst>
                <a:path h="5824245" w="2300577">
                  <a:moveTo>
                    <a:pt x="0" y="0"/>
                  </a:moveTo>
                  <a:lnTo>
                    <a:pt x="2300576" y="0"/>
                  </a:lnTo>
                  <a:lnTo>
                    <a:pt x="2300576" y="5824245"/>
                  </a:lnTo>
                  <a:lnTo>
                    <a:pt x="0" y="5824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true" flipV="false" rot="-2001454">
              <a:off x="6415345" y="6262130"/>
              <a:ext cx="2300577" cy="5824245"/>
            </a:xfrm>
            <a:custGeom>
              <a:avLst/>
              <a:gdLst/>
              <a:ahLst/>
              <a:cxnLst/>
              <a:rect r="r" b="b" t="t" l="l"/>
              <a:pathLst>
                <a:path h="5824245" w="2300577">
                  <a:moveTo>
                    <a:pt x="2300577" y="0"/>
                  </a:moveTo>
                  <a:lnTo>
                    <a:pt x="0" y="0"/>
                  </a:lnTo>
                  <a:lnTo>
                    <a:pt x="0" y="5824245"/>
                  </a:lnTo>
                  <a:lnTo>
                    <a:pt x="2300577" y="5824245"/>
                  </a:lnTo>
                  <a:lnTo>
                    <a:pt x="2300577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true" flipV="false" rot="-7383388">
              <a:off x="9240852" y="7597219"/>
              <a:ext cx="1976704" cy="5004313"/>
            </a:xfrm>
            <a:custGeom>
              <a:avLst/>
              <a:gdLst/>
              <a:ahLst/>
              <a:cxnLst/>
              <a:rect r="r" b="b" t="t" l="l"/>
              <a:pathLst>
                <a:path h="5004313" w="1976704">
                  <a:moveTo>
                    <a:pt x="1976704" y="0"/>
                  </a:moveTo>
                  <a:lnTo>
                    <a:pt x="0" y="0"/>
                  </a:lnTo>
                  <a:lnTo>
                    <a:pt x="0" y="5004313"/>
                  </a:lnTo>
                  <a:lnTo>
                    <a:pt x="1976704" y="5004313"/>
                  </a:lnTo>
                  <a:lnTo>
                    <a:pt x="1976704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-7383388">
              <a:off x="6732254" y="3807921"/>
              <a:ext cx="1976704" cy="5004313"/>
            </a:xfrm>
            <a:custGeom>
              <a:avLst/>
              <a:gdLst/>
              <a:ahLst/>
              <a:cxnLst/>
              <a:rect r="r" b="b" t="t" l="l"/>
              <a:pathLst>
                <a:path h="5004313" w="1976704">
                  <a:moveTo>
                    <a:pt x="0" y="0"/>
                  </a:moveTo>
                  <a:lnTo>
                    <a:pt x="1976704" y="0"/>
                  </a:lnTo>
                  <a:lnTo>
                    <a:pt x="1976704" y="5004313"/>
                  </a:lnTo>
                  <a:lnTo>
                    <a:pt x="0" y="5004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30" id="30"/>
            <p:cNvGrpSpPr>
              <a:grpSpLocks noChangeAspect="true"/>
            </p:cNvGrpSpPr>
            <p:nvPr/>
          </p:nvGrpSpPr>
          <p:grpSpPr>
            <a:xfrm rot="-2010895">
              <a:off x="6481957" y="5285389"/>
              <a:ext cx="5037528" cy="5852147"/>
              <a:chOff x="0" y="0"/>
              <a:chExt cx="5466080" cy="63500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439410" cy="6348730"/>
              </a:xfrm>
              <a:custGeom>
                <a:avLst/>
                <a:gdLst/>
                <a:ahLst/>
                <a:cxnLst/>
                <a:rect r="r" b="b" t="t" l="l"/>
                <a:pathLst>
                  <a:path h="6348730" w="543941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247650" y="294640"/>
                <a:ext cx="4889500" cy="4693920"/>
              </a:xfrm>
              <a:custGeom>
                <a:avLst/>
                <a:gdLst/>
                <a:ahLst/>
                <a:cxnLst/>
                <a:rect r="r" b="b" t="t" l="l"/>
                <a:pathLst>
                  <a:path h="4693920" w="4889500">
                    <a:moveTo>
                      <a:pt x="487045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19050"/>
                    </a:cubicBezTo>
                    <a:lnTo>
                      <a:pt x="0" y="4674870"/>
                    </a:lnTo>
                    <a:cubicBezTo>
                      <a:pt x="0" y="4686300"/>
                      <a:pt x="8890" y="4693920"/>
                      <a:pt x="19050" y="4693920"/>
                    </a:cubicBezTo>
                    <a:lnTo>
                      <a:pt x="4870450" y="4693920"/>
                    </a:lnTo>
                    <a:cubicBezTo>
                      <a:pt x="4880610" y="4693920"/>
                      <a:pt x="4889500" y="4685030"/>
                      <a:pt x="4889500" y="4674870"/>
                    </a:cubicBezTo>
                    <a:lnTo>
                      <a:pt x="4889500" y="20320"/>
                    </a:lnTo>
                    <a:cubicBezTo>
                      <a:pt x="4889500" y="8890"/>
                      <a:pt x="4881880" y="0"/>
                      <a:pt x="487045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35333" t="0" r="-35333" b="0"/>
                </a:stretch>
              </a:blip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r="r" b="b" t="t" l="l"/>
                <a:pathLst>
                  <a:path h="6342380" w="545719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7620" y="0"/>
                <a:ext cx="5458460" cy="6344920"/>
              </a:xfrm>
              <a:custGeom>
                <a:avLst/>
                <a:gdLst/>
                <a:ahLst/>
                <a:cxnLst/>
                <a:rect r="r" b="b" t="t" l="l"/>
                <a:pathLst>
                  <a:path h="6344920" w="545846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35" id="35"/>
            <p:cNvSpPr/>
            <p:nvPr/>
          </p:nvSpPr>
          <p:spPr>
            <a:xfrm flipH="false" flipV="false" rot="-1222436">
              <a:off x="11871420" y="8073604"/>
              <a:ext cx="2300577" cy="5824245"/>
            </a:xfrm>
            <a:custGeom>
              <a:avLst/>
              <a:gdLst/>
              <a:ahLst/>
              <a:cxnLst/>
              <a:rect r="r" b="b" t="t" l="l"/>
              <a:pathLst>
                <a:path h="5824245" w="2300577">
                  <a:moveTo>
                    <a:pt x="0" y="0"/>
                  </a:moveTo>
                  <a:lnTo>
                    <a:pt x="2300577" y="0"/>
                  </a:lnTo>
                  <a:lnTo>
                    <a:pt x="2300577" y="5824245"/>
                  </a:lnTo>
                  <a:lnTo>
                    <a:pt x="0" y="5824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true" flipV="false" rot="-1222436">
              <a:off x="8725549" y="9326886"/>
              <a:ext cx="2300577" cy="5824245"/>
            </a:xfrm>
            <a:custGeom>
              <a:avLst/>
              <a:gdLst/>
              <a:ahLst/>
              <a:cxnLst/>
              <a:rect r="r" b="b" t="t" l="l"/>
              <a:pathLst>
                <a:path h="5824245" w="2300577">
                  <a:moveTo>
                    <a:pt x="2300577" y="0"/>
                  </a:moveTo>
                  <a:lnTo>
                    <a:pt x="0" y="0"/>
                  </a:lnTo>
                  <a:lnTo>
                    <a:pt x="0" y="5824245"/>
                  </a:lnTo>
                  <a:lnTo>
                    <a:pt x="2300577" y="5824245"/>
                  </a:lnTo>
                  <a:lnTo>
                    <a:pt x="2300577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true" flipV="false" rot="-6604369">
              <a:off x="11275110" y="11236755"/>
              <a:ext cx="1976704" cy="5004313"/>
            </a:xfrm>
            <a:custGeom>
              <a:avLst/>
              <a:gdLst/>
              <a:ahLst/>
              <a:cxnLst/>
              <a:rect r="r" b="b" t="t" l="l"/>
              <a:pathLst>
                <a:path h="5004313" w="1976704">
                  <a:moveTo>
                    <a:pt x="1976704" y="0"/>
                  </a:moveTo>
                  <a:lnTo>
                    <a:pt x="0" y="0"/>
                  </a:lnTo>
                  <a:lnTo>
                    <a:pt x="0" y="5004314"/>
                  </a:lnTo>
                  <a:lnTo>
                    <a:pt x="1976704" y="5004314"/>
                  </a:lnTo>
                  <a:lnTo>
                    <a:pt x="1976704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-6604369">
              <a:off x="9681998" y="6980720"/>
              <a:ext cx="1976704" cy="5004313"/>
            </a:xfrm>
            <a:custGeom>
              <a:avLst/>
              <a:gdLst/>
              <a:ahLst/>
              <a:cxnLst/>
              <a:rect r="r" b="b" t="t" l="l"/>
              <a:pathLst>
                <a:path h="5004313" w="1976704">
                  <a:moveTo>
                    <a:pt x="0" y="0"/>
                  </a:moveTo>
                  <a:lnTo>
                    <a:pt x="1976704" y="0"/>
                  </a:lnTo>
                  <a:lnTo>
                    <a:pt x="1976704" y="5004313"/>
                  </a:lnTo>
                  <a:lnTo>
                    <a:pt x="0" y="5004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39" id="39"/>
            <p:cNvGrpSpPr>
              <a:grpSpLocks noChangeAspect="true"/>
            </p:cNvGrpSpPr>
            <p:nvPr/>
          </p:nvGrpSpPr>
          <p:grpSpPr>
            <a:xfrm rot="-1231876">
              <a:off x="8971785" y="8697184"/>
              <a:ext cx="5037528" cy="5852147"/>
              <a:chOff x="0" y="0"/>
              <a:chExt cx="5466080" cy="63500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5439410" cy="6348730"/>
              </a:xfrm>
              <a:custGeom>
                <a:avLst/>
                <a:gdLst/>
                <a:ahLst/>
                <a:cxnLst/>
                <a:rect r="r" b="b" t="t" l="l"/>
                <a:pathLst>
                  <a:path h="6348730" w="543941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247650" y="294640"/>
                <a:ext cx="4889500" cy="4693920"/>
              </a:xfrm>
              <a:custGeom>
                <a:avLst/>
                <a:gdLst/>
                <a:ahLst/>
                <a:cxnLst/>
                <a:rect r="r" b="b" t="t" l="l"/>
                <a:pathLst>
                  <a:path h="4693920" w="4889500">
                    <a:moveTo>
                      <a:pt x="487045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19050"/>
                    </a:cubicBezTo>
                    <a:lnTo>
                      <a:pt x="0" y="4674870"/>
                    </a:lnTo>
                    <a:cubicBezTo>
                      <a:pt x="0" y="4686300"/>
                      <a:pt x="8890" y="4693920"/>
                      <a:pt x="19050" y="4693920"/>
                    </a:cubicBezTo>
                    <a:lnTo>
                      <a:pt x="4870450" y="4693920"/>
                    </a:lnTo>
                    <a:cubicBezTo>
                      <a:pt x="4880610" y="4693920"/>
                      <a:pt x="4889500" y="4685030"/>
                      <a:pt x="4889500" y="4674870"/>
                    </a:cubicBezTo>
                    <a:lnTo>
                      <a:pt x="4889500" y="20320"/>
                    </a:lnTo>
                    <a:cubicBezTo>
                      <a:pt x="4889500" y="8890"/>
                      <a:pt x="4881880" y="0"/>
                      <a:pt x="487045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21977" t="0" r="-21977" b="0"/>
                </a:stretch>
              </a:blip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r="r" b="b" t="t" l="l"/>
                <a:pathLst>
                  <a:path h="6342380" w="545719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 rot="0">
                <a:off x="7620" y="0"/>
                <a:ext cx="5458460" cy="6344920"/>
              </a:xfrm>
              <a:custGeom>
                <a:avLst/>
                <a:gdLst/>
                <a:ahLst/>
                <a:cxnLst/>
                <a:rect r="r" b="b" t="t" l="l"/>
                <a:pathLst>
                  <a:path h="6344920" w="545846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44" id="44"/>
            <p:cNvSpPr/>
            <p:nvPr/>
          </p:nvSpPr>
          <p:spPr>
            <a:xfrm flipH="false" flipV="false" rot="-363170">
              <a:off x="14594206" y="4875906"/>
              <a:ext cx="2050853" cy="1950175"/>
            </a:xfrm>
            <a:custGeom>
              <a:avLst/>
              <a:gdLst/>
              <a:ahLst/>
              <a:cxnLst/>
              <a:rect r="r" b="b" t="t" l="l"/>
              <a:pathLst>
                <a:path h="1950175" w="2050853">
                  <a:moveTo>
                    <a:pt x="0" y="0"/>
                  </a:moveTo>
                  <a:lnTo>
                    <a:pt x="2050853" y="0"/>
                  </a:lnTo>
                  <a:lnTo>
                    <a:pt x="2050853" y="1950175"/>
                  </a:lnTo>
                  <a:lnTo>
                    <a:pt x="0" y="1950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-1229108">
              <a:off x="9014732" y="11871780"/>
              <a:ext cx="4168555" cy="3728962"/>
            </a:xfrm>
            <a:custGeom>
              <a:avLst/>
              <a:gdLst/>
              <a:ahLst/>
              <a:cxnLst/>
              <a:rect r="r" b="b" t="t" l="l"/>
              <a:pathLst>
                <a:path h="3728962" w="4168555">
                  <a:moveTo>
                    <a:pt x="0" y="0"/>
                  </a:moveTo>
                  <a:lnTo>
                    <a:pt x="4168555" y="0"/>
                  </a:lnTo>
                  <a:lnTo>
                    <a:pt x="4168555" y="3728962"/>
                  </a:lnTo>
                  <a:lnTo>
                    <a:pt x="0" y="3728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-312298">
              <a:off x="13303368" y="10043662"/>
              <a:ext cx="2655917" cy="2869851"/>
            </a:xfrm>
            <a:custGeom>
              <a:avLst/>
              <a:gdLst/>
              <a:ahLst/>
              <a:cxnLst/>
              <a:rect r="r" b="b" t="t" l="l"/>
              <a:pathLst>
                <a:path h="2869851" w="2655917">
                  <a:moveTo>
                    <a:pt x="0" y="0"/>
                  </a:moveTo>
                  <a:lnTo>
                    <a:pt x="2655917" y="0"/>
                  </a:lnTo>
                  <a:lnTo>
                    <a:pt x="2655917" y="2869851"/>
                  </a:lnTo>
                  <a:lnTo>
                    <a:pt x="0" y="2869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-2079923">
              <a:off x="8942098" y="8007940"/>
              <a:ext cx="1961170" cy="1561804"/>
            </a:xfrm>
            <a:custGeom>
              <a:avLst/>
              <a:gdLst/>
              <a:ahLst/>
              <a:cxnLst/>
              <a:rect r="r" b="b" t="t" l="l"/>
              <a:pathLst>
                <a:path h="1561804" w="1961170">
                  <a:moveTo>
                    <a:pt x="0" y="0"/>
                  </a:moveTo>
                  <a:lnTo>
                    <a:pt x="1961169" y="0"/>
                  </a:lnTo>
                  <a:lnTo>
                    <a:pt x="1961169" y="1561804"/>
                  </a:lnTo>
                  <a:lnTo>
                    <a:pt x="0" y="1561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48" id="48"/>
          <p:cNvSpPr/>
          <p:nvPr/>
        </p:nvSpPr>
        <p:spPr>
          <a:xfrm rot="0">
            <a:off x="12774481" y="6130045"/>
            <a:ext cx="806353" cy="0"/>
          </a:xfrm>
          <a:prstGeom prst="line">
            <a:avLst/>
          </a:prstGeom>
          <a:ln cap="flat" w="38100">
            <a:solidFill>
              <a:srgbClr val="3B04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9" id="49"/>
          <p:cNvGrpSpPr/>
          <p:nvPr/>
        </p:nvGrpSpPr>
        <p:grpSpPr>
          <a:xfrm rot="0">
            <a:off x="9001149" y="8539984"/>
            <a:ext cx="6518460" cy="235918"/>
            <a:chOff x="0" y="0"/>
            <a:chExt cx="8691281" cy="31455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46879"/>
              <a:ext cx="280827" cy="220800"/>
            </a:xfrm>
            <a:custGeom>
              <a:avLst/>
              <a:gdLst/>
              <a:ahLst/>
              <a:cxnLst/>
              <a:rect r="r" b="b" t="t" l="l"/>
              <a:pathLst>
                <a:path h="220800" w="280827">
                  <a:moveTo>
                    <a:pt x="0" y="0"/>
                  </a:moveTo>
                  <a:lnTo>
                    <a:pt x="280827" y="0"/>
                  </a:lnTo>
                  <a:lnTo>
                    <a:pt x="280827" y="220800"/>
                  </a:lnTo>
                  <a:lnTo>
                    <a:pt x="0" y="22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3089862" y="10209"/>
              <a:ext cx="283214" cy="288993"/>
            </a:xfrm>
            <a:custGeom>
              <a:avLst/>
              <a:gdLst/>
              <a:ahLst/>
              <a:cxnLst/>
              <a:rect r="r" b="b" t="t" l="l"/>
              <a:pathLst>
                <a:path h="288993" w="283214">
                  <a:moveTo>
                    <a:pt x="0" y="0"/>
                  </a:moveTo>
                  <a:lnTo>
                    <a:pt x="283214" y="0"/>
                  </a:lnTo>
                  <a:lnTo>
                    <a:pt x="283214" y="288994"/>
                  </a:lnTo>
                  <a:lnTo>
                    <a:pt x="0" y="288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5310369" y="10209"/>
              <a:ext cx="193565" cy="294139"/>
            </a:xfrm>
            <a:custGeom>
              <a:avLst/>
              <a:gdLst/>
              <a:ahLst/>
              <a:cxnLst/>
              <a:rect r="r" b="b" t="t" l="l"/>
              <a:pathLst>
                <a:path h="294139" w="193565">
                  <a:moveTo>
                    <a:pt x="0" y="0"/>
                  </a:moveTo>
                  <a:lnTo>
                    <a:pt x="193566" y="0"/>
                  </a:lnTo>
                  <a:lnTo>
                    <a:pt x="193566" y="294139"/>
                  </a:lnTo>
                  <a:lnTo>
                    <a:pt x="0" y="294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8382156" y="0"/>
              <a:ext cx="309125" cy="314557"/>
            </a:xfrm>
            <a:custGeom>
              <a:avLst/>
              <a:gdLst/>
              <a:ahLst/>
              <a:cxnLst/>
              <a:rect r="r" b="b" t="t" l="l"/>
              <a:pathLst>
                <a:path h="314557" w="309125">
                  <a:moveTo>
                    <a:pt x="0" y="0"/>
                  </a:moveTo>
                  <a:lnTo>
                    <a:pt x="309125" y="0"/>
                  </a:lnTo>
                  <a:lnTo>
                    <a:pt x="309125" y="314557"/>
                  </a:lnTo>
                  <a:lnTo>
                    <a:pt x="0" y="314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4" id="54"/>
          <p:cNvSpPr txBox="true"/>
          <p:nvPr/>
        </p:nvSpPr>
        <p:spPr>
          <a:xfrm rot="0">
            <a:off x="9565158" y="3013461"/>
            <a:ext cx="7225000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54"/>
              </a:lnSpc>
            </a:pPr>
            <a:r>
              <a:rPr lang="en-US" sz="10712" b="true">
                <a:solidFill>
                  <a:srgbClr val="00878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TRIVAGO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8637610" y="3551088"/>
            <a:ext cx="9080095" cy="474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3B0458"/>
                </a:solidFill>
                <a:latin typeface="Bellaboo"/>
                <a:ea typeface="Bellaboo"/>
                <a:cs typeface="Bellaboo"/>
                <a:sym typeface="Bellaboo"/>
              </a:rPr>
              <a:t>trivago.com</a:t>
            </a:r>
          </a:p>
          <a:p>
            <a:pPr algn="ctr" marL="0" indent="0" lvl="0">
              <a:lnSpc>
                <a:spcPts val="19039"/>
              </a:lnSpc>
              <a:spcBef>
                <a:spcPct val="0"/>
              </a:spcBef>
            </a:pPr>
          </a:p>
        </p:txBody>
      </p:sp>
      <p:sp>
        <p:nvSpPr>
          <p:cNvPr name="TextBox 56" id="56"/>
          <p:cNvSpPr txBox="true"/>
          <p:nvPr/>
        </p:nvSpPr>
        <p:spPr>
          <a:xfrm rot="0">
            <a:off x="9879439" y="6579641"/>
            <a:ext cx="6596439" cy="142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6"/>
              </a:lnSpc>
              <a:spcBef>
                <a:spcPct val="0"/>
              </a:spcBef>
            </a:pPr>
            <a:r>
              <a:rPr lang="en-US" sz="2019" spc="605">
                <a:solidFill>
                  <a:srgbClr val="3B0458"/>
                </a:solidFill>
                <a:latin typeface="DM Sans"/>
                <a:ea typeface="DM Sans"/>
                <a:cs typeface="DM Sans"/>
                <a:sym typeface="DM Sans"/>
              </a:rPr>
              <a:t>"A RESORT IS NOT JUST A PLACE TO STAY — IT'S A PLACE TO ESCAPE, UNWIND, AND REMEMBER WHO YOU ARE."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635232" y="8540277"/>
            <a:ext cx="1267825" cy="20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1"/>
              </a:lnSpc>
            </a:pPr>
            <a:r>
              <a:rPr lang="en-US" sz="119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+123-456-7890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242915" y="8540277"/>
            <a:ext cx="2006913" cy="20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1"/>
              </a:lnSpc>
            </a:pPr>
            <a:r>
              <a:rPr lang="en-US" sz="119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123 Anywhere St., Any City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5594105" y="8540277"/>
            <a:ext cx="1955127" cy="20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1"/>
              </a:lnSpc>
            </a:pPr>
            <a:r>
              <a:rPr lang="en-US" sz="119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www.reallygreatsite.com</a:t>
            </a:r>
          </a:p>
        </p:txBody>
      </p:sp>
      <p:sp>
        <p:nvSpPr>
          <p:cNvPr name="Freeform 60" id="60"/>
          <p:cNvSpPr/>
          <p:nvPr/>
        </p:nvSpPr>
        <p:spPr>
          <a:xfrm flipH="false" flipV="false" rot="0">
            <a:off x="14866438" y="8867936"/>
            <a:ext cx="2955704" cy="1226733"/>
          </a:xfrm>
          <a:custGeom>
            <a:avLst/>
            <a:gdLst/>
            <a:ahLst/>
            <a:cxnLst/>
            <a:rect r="r" b="b" t="t" l="l"/>
            <a:pathLst>
              <a:path h="1226733" w="2955704">
                <a:moveTo>
                  <a:pt x="0" y="0"/>
                </a:moveTo>
                <a:lnTo>
                  <a:pt x="2955704" y="0"/>
                </a:lnTo>
                <a:lnTo>
                  <a:pt x="2955704" y="1226733"/>
                </a:lnTo>
                <a:lnTo>
                  <a:pt x="0" y="1226733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61269" y="3416913"/>
            <a:ext cx="11118499" cy="6766137"/>
          </a:xfrm>
          <a:custGeom>
            <a:avLst/>
            <a:gdLst/>
            <a:ahLst/>
            <a:cxnLst/>
            <a:rect r="r" b="b" t="t" l="l"/>
            <a:pathLst>
              <a:path h="6766137" w="11118499">
                <a:moveTo>
                  <a:pt x="0" y="0"/>
                </a:moveTo>
                <a:lnTo>
                  <a:pt x="11118499" y="0"/>
                </a:lnTo>
                <a:lnTo>
                  <a:pt x="11118499" y="6766137"/>
                </a:lnTo>
                <a:lnTo>
                  <a:pt x="0" y="6766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068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4866" y="370523"/>
            <a:ext cx="8837030" cy="144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76"/>
              </a:lnSpc>
              <a:spcBef>
                <a:spcPct val="0"/>
              </a:spcBef>
            </a:pPr>
            <a:r>
              <a:rPr lang="en-US" sz="7626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Wha</a:t>
            </a:r>
            <a:r>
              <a:rPr lang="en-US" sz="7626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 is Trivago.com?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4866" y="1695147"/>
            <a:ext cx="16734862" cy="215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1800A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➡️</a:t>
            </a:r>
            <a:r>
              <a:rPr lang="en-US" sz="30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Trivago is a hotel and accommodation search engine. It helps users compare hotel prices from various booking sites like Booking.com, Expedia, Agoda, Hotels.com, and more — all in one place.</a:t>
            </a:r>
          </a:p>
          <a:p>
            <a:pPr algn="ctr" marL="669288" indent="-334644" lvl="1">
              <a:lnSpc>
                <a:spcPts val="4339"/>
              </a:lnSpc>
              <a:spcBef>
                <a:spcPct val="0"/>
              </a:spcBef>
              <a:buFont typeface="Arial"/>
              <a:buChar char="•"/>
            </a:pPr>
            <a:r>
              <a:rPr lang="en-US" sz="30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🌍 Website:</a:t>
            </a:r>
            <a:r>
              <a:rPr lang="en-US" sz="30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  <a:r>
              <a:rPr lang="en-US" sz="3099" u="sng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  <a:hlinkClick r:id="rId3" tooltip="https://www.trivago.com"/>
              </a:rPr>
              <a:t>https://www.trivago.com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866438" y="8867936"/>
            <a:ext cx="2955704" cy="1226733"/>
          </a:xfrm>
          <a:custGeom>
            <a:avLst/>
            <a:gdLst/>
            <a:ahLst/>
            <a:cxnLst/>
            <a:rect r="r" b="b" t="t" l="l"/>
            <a:pathLst>
              <a:path h="1226733" w="2955704">
                <a:moveTo>
                  <a:pt x="0" y="0"/>
                </a:moveTo>
                <a:lnTo>
                  <a:pt x="2955704" y="0"/>
                </a:lnTo>
                <a:lnTo>
                  <a:pt x="2955704" y="1226733"/>
                </a:lnTo>
                <a:lnTo>
                  <a:pt x="0" y="1226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85032" y="1337537"/>
            <a:ext cx="10074835" cy="7120854"/>
          </a:xfrm>
          <a:custGeom>
            <a:avLst/>
            <a:gdLst/>
            <a:ahLst/>
            <a:cxnLst/>
            <a:rect r="r" b="b" t="t" l="l"/>
            <a:pathLst>
              <a:path h="7120854" w="10074835">
                <a:moveTo>
                  <a:pt x="0" y="0"/>
                </a:moveTo>
                <a:lnTo>
                  <a:pt x="10074835" y="0"/>
                </a:lnTo>
                <a:lnTo>
                  <a:pt x="10074835" y="7120854"/>
                </a:lnTo>
                <a:lnTo>
                  <a:pt x="0" y="7120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0500" y="241339"/>
            <a:ext cx="7509510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🛎️ Wha</a:t>
            </a:r>
            <a:r>
              <a:rPr lang="en-US" sz="5600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 Trivago Offers: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0500" y="1194474"/>
            <a:ext cx="6669594" cy="458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b="true" sz="3214">
                <a:solidFill>
                  <a:srgbClr val="283842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➡️H</a:t>
            </a:r>
            <a:r>
              <a:rPr lang="en-US" b="true" sz="3214">
                <a:solidFill>
                  <a:srgbClr val="283842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otel Price Comparison</a:t>
            </a:r>
          </a:p>
          <a:p>
            <a:pPr algn="ctr" marL="693933" indent="-346967" lvl="1">
              <a:lnSpc>
                <a:spcPts val="4499"/>
              </a:lnSpc>
              <a:spcBef>
                <a:spcPct val="0"/>
              </a:spcBef>
              <a:buFont typeface="Arial"/>
              <a:buChar char="•"/>
            </a:pPr>
            <a:r>
              <a:rPr lang="en-US" sz="3214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Users enter a location and dates.</a:t>
            </a:r>
          </a:p>
          <a:p>
            <a:pPr algn="ctr" marL="693933" indent="-346967" lvl="1">
              <a:lnSpc>
                <a:spcPts val="4499"/>
              </a:lnSpc>
              <a:spcBef>
                <a:spcPct val="0"/>
              </a:spcBef>
              <a:buFont typeface="Arial"/>
              <a:buChar char="•"/>
            </a:pPr>
            <a:r>
              <a:rPr lang="en-US" sz="3214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Trivago shows a list of available hotels with prices from different booking sites.</a:t>
            </a:r>
          </a:p>
          <a:p>
            <a:pPr algn="ctr" marL="693933" indent="-346967" lvl="1">
              <a:lnSpc>
                <a:spcPts val="4499"/>
              </a:lnSpc>
              <a:spcBef>
                <a:spcPct val="0"/>
              </a:spcBef>
              <a:buFont typeface="Arial"/>
              <a:buChar char="•"/>
            </a:pPr>
            <a:r>
              <a:rPr lang="en-US" sz="3214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You can compare prices for the same room across platforms.</a:t>
            </a:r>
          </a:p>
          <a:p>
            <a:pPr algn="ctr">
              <a:lnSpc>
                <a:spcPts val="44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49135" y="5574048"/>
            <a:ext cx="6941315" cy="4042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9"/>
              </a:lnSpc>
              <a:spcBef>
                <a:spcPct val="0"/>
              </a:spcBef>
            </a:pPr>
            <a:r>
              <a:rPr lang="en-US" sz="3235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➡️</a:t>
            </a:r>
            <a:r>
              <a:rPr lang="en-US" b="true" sz="3235">
                <a:solidFill>
                  <a:srgbClr val="283842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Filters &amp; Sorting</a:t>
            </a:r>
          </a:p>
          <a:p>
            <a:pPr algn="ctr" marL="698562" indent="-349281" lvl="1">
              <a:lnSpc>
                <a:spcPts val="4529"/>
              </a:lnSpc>
              <a:spcBef>
                <a:spcPct val="0"/>
              </a:spcBef>
              <a:buFont typeface="Arial"/>
              <a:buChar char="•"/>
            </a:pPr>
            <a:r>
              <a:rPr lang="en-US" sz="3235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Sort hotels by price, rating, distance, popularity, etc.</a:t>
            </a:r>
          </a:p>
          <a:p>
            <a:pPr algn="ctr" marL="698562" indent="-349281" lvl="1">
              <a:lnSpc>
                <a:spcPts val="4529"/>
              </a:lnSpc>
              <a:spcBef>
                <a:spcPct val="0"/>
              </a:spcBef>
              <a:buFont typeface="Arial"/>
              <a:buChar char="•"/>
            </a:pPr>
            <a:r>
              <a:rPr lang="en-US" sz="3235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Filter by stars, amenities (Wi-Fi, parking, pet-friendly), type (resort, hostel), etc.</a:t>
            </a:r>
          </a:p>
          <a:p>
            <a:pPr algn="ctr">
              <a:lnSpc>
                <a:spcPts val="452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866438" y="8867936"/>
            <a:ext cx="2955704" cy="1226733"/>
          </a:xfrm>
          <a:custGeom>
            <a:avLst/>
            <a:gdLst/>
            <a:ahLst/>
            <a:cxnLst/>
            <a:rect r="r" b="b" t="t" l="l"/>
            <a:pathLst>
              <a:path h="1226733" w="2955704">
                <a:moveTo>
                  <a:pt x="0" y="0"/>
                </a:moveTo>
                <a:lnTo>
                  <a:pt x="2955704" y="0"/>
                </a:lnTo>
                <a:lnTo>
                  <a:pt x="2955704" y="1226733"/>
                </a:lnTo>
                <a:lnTo>
                  <a:pt x="0" y="1226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21781" y="4123519"/>
            <a:ext cx="12361322" cy="5964624"/>
          </a:xfrm>
          <a:custGeom>
            <a:avLst/>
            <a:gdLst/>
            <a:ahLst/>
            <a:cxnLst/>
            <a:rect r="r" b="b" t="t" l="l"/>
            <a:pathLst>
              <a:path h="5964624" w="12361322">
                <a:moveTo>
                  <a:pt x="0" y="0"/>
                </a:moveTo>
                <a:lnTo>
                  <a:pt x="12361322" y="0"/>
                </a:lnTo>
                <a:lnTo>
                  <a:pt x="12361322" y="5964624"/>
                </a:lnTo>
                <a:lnTo>
                  <a:pt x="0" y="5964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54" r="0" b="-574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365" y="359001"/>
            <a:ext cx="9621544" cy="414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</a:pPr>
            <a:r>
              <a:rPr lang="en-US" b="true" sz="4039">
                <a:solidFill>
                  <a:srgbClr val="283842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➡️Meta-Search Engine</a:t>
            </a:r>
          </a:p>
          <a:p>
            <a:pPr algn="ctr" marL="699516" indent="-349758" lvl="1">
              <a:lnSpc>
                <a:spcPts val="4536"/>
              </a:lnSpc>
              <a:spcBef>
                <a:spcPct val="0"/>
              </a:spcBef>
              <a:buFont typeface="Arial"/>
              <a:buChar char="•"/>
            </a:pPr>
            <a:r>
              <a:rPr lang="en-US" sz="3240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Trivago d</a:t>
            </a:r>
            <a:r>
              <a:rPr lang="en-US" sz="3240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oesn't sell rooms — it's a meta-search engine.</a:t>
            </a:r>
          </a:p>
          <a:p>
            <a:pPr algn="ctr" marL="699516" indent="-349758" lvl="1">
              <a:lnSpc>
                <a:spcPts val="4536"/>
              </a:lnSpc>
              <a:spcBef>
                <a:spcPct val="0"/>
              </a:spcBef>
              <a:buFont typeface="Arial"/>
              <a:buChar char="•"/>
            </a:pPr>
            <a:r>
              <a:rPr lang="en-US" sz="3240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It earns money through cost-per-click advertising (hotels or booking sites pay when users click through).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094130" y="311376"/>
            <a:ext cx="6508047" cy="1036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5"/>
              </a:lnSpc>
              <a:spcBef>
                <a:spcPct val="0"/>
              </a:spcBef>
            </a:pPr>
            <a:r>
              <a:rPr lang="en-US" b="true" sz="5497">
                <a:solidFill>
                  <a:srgbClr val="283842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💡</a:t>
            </a:r>
            <a:r>
              <a:rPr lang="en-US" b="true" sz="5497">
                <a:solidFill>
                  <a:srgbClr val="283842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Why Users Like It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94130" y="1224490"/>
            <a:ext cx="7635424" cy="289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9516" indent="-349758" lvl="1">
              <a:lnSpc>
                <a:spcPts val="4536"/>
              </a:lnSpc>
              <a:buFont typeface="Arial"/>
              <a:buChar char="•"/>
            </a:pPr>
            <a:r>
              <a:rPr lang="en-US" sz="3240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Saves time by comparing hundreds of sites quickly.</a:t>
            </a:r>
          </a:p>
          <a:p>
            <a:pPr algn="ctr" marL="699516" indent="-349758" lvl="1">
              <a:lnSpc>
                <a:spcPts val="4536"/>
              </a:lnSpc>
              <a:spcBef>
                <a:spcPct val="0"/>
              </a:spcBef>
              <a:buFont typeface="Arial"/>
              <a:buChar char="•"/>
            </a:pPr>
            <a:r>
              <a:rPr lang="en-US" sz="3240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Easy t</a:t>
            </a:r>
            <a:r>
              <a:rPr lang="en-US" sz="3240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 use.</a:t>
            </a:r>
          </a:p>
          <a:p>
            <a:pPr algn="ctr" marL="699516" indent="-349758" lvl="1">
              <a:lnSpc>
                <a:spcPts val="4536"/>
              </a:lnSpc>
              <a:spcBef>
                <a:spcPct val="0"/>
              </a:spcBef>
              <a:buFont typeface="Arial"/>
              <a:buChar char="•"/>
            </a:pPr>
            <a:r>
              <a:rPr lang="en-US" sz="3240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Sometimes helps find better deals.</a:t>
            </a:r>
          </a:p>
          <a:p>
            <a:pPr algn="ctr">
              <a:lnSpc>
                <a:spcPts val="4536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083103" y="8861410"/>
            <a:ext cx="2955704" cy="1226733"/>
          </a:xfrm>
          <a:custGeom>
            <a:avLst/>
            <a:gdLst/>
            <a:ahLst/>
            <a:cxnLst/>
            <a:rect r="r" b="b" t="t" l="l"/>
            <a:pathLst>
              <a:path h="1226733" w="2955704">
                <a:moveTo>
                  <a:pt x="0" y="0"/>
                </a:moveTo>
                <a:lnTo>
                  <a:pt x="2955704" y="0"/>
                </a:lnTo>
                <a:lnTo>
                  <a:pt x="2955704" y="1226733"/>
                </a:lnTo>
                <a:lnTo>
                  <a:pt x="0" y="1226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575" y="2770109"/>
            <a:ext cx="4208894" cy="412461"/>
            <a:chOff x="0" y="0"/>
            <a:chExt cx="414704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7043" cy="406400"/>
            </a:xfrm>
            <a:custGeom>
              <a:avLst/>
              <a:gdLst/>
              <a:ahLst/>
              <a:cxnLst/>
              <a:rect r="r" b="b" t="t" l="l"/>
              <a:pathLst>
                <a:path h="406400" w="4147043">
                  <a:moveTo>
                    <a:pt x="3943843" y="0"/>
                  </a:moveTo>
                  <a:cubicBezTo>
                    <a:pt x="4056067" y="0"/>
                    <a:pt x="4147043" y="90976"/>
                    <a:pt x="4147043" y="203200"/>
                  </a:cubicBezTo>
                  <a:cubicBezTo>
                    <a:pt x="4147043" y="315424"/>
                    <a:pt x="4056067" y="406400"/>
                    <a:pt x="3943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70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7575" y="3723461"/>
            <a:ext cx="5747356" cy="412461"/>
            <a:chOff x="0" y="0"/>
            <a:chExt cx="566289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62897" cy="406400"/>
            </a:xfrm>
            <a:custGeom>
              <a:avLst/>
              <a:gdLst/>
              <a:ahLst/>
              <a:cxnLst/>
              <a:rect r="r" b="b" t="t" l="l"/>
              <a:pathLst>
                <a:path h="406400" w="5662897">
                  <a:moveTo>
                    <a:pt x="5459697" y="0"/>
                  </a:moveTo>
                  <a:cubicBezTo>
                    <a:pt x="5571921" y="0"/>
                    <a:pt x="5662897" y="90976"/>
                    <a:pt x="5662897" y="203200"/>
                  </a:cubicBezTo>
                  <a:cubicBezTo>
                    <a:pt x="5662897" y="315424"/>
                    <a:pt x="5571921" y="406400"/>
                    <a:pt x="5459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66289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7575" y="4634571"/>
            <a:ext cx="4536431" cy="412461"/>
            <a:chOff x="0" y="0"/>
            <a:chExt cx="446976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9767" cy="406400"/>
            </a:xfrm>
            <a:custGeom>
              <a:avLst/>
              <a:gdLst/>
              <a:ahLst/>
              <a:cxnLst/>
              <a:rect r="r" b="b" t="t" l="l"/>
              <a:pathLst>
                <a:path h="406400" w="4469767">
                  <a:moveTo>
                    <a:pt x="4266567" y="0"/>
                  </a:moveTo>
                  <a:cubicBezTo>
                    <a:pt x="4378791" y="0"/>
                    <a:pt x="4469767" y="90976"/>
                    <a:pt x="4469767" y="203200"/>
                  </a:cubicBezTo>
                  <a:cubicBezTo>
                    <a:pt x="4469767" y="315424"/>
                    <a:pt x="4378791" y="406400"/>
                    <a:pt x="42665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46976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604542" y="671694"/>
            <a:ext cx="1820778" cy="412461"/>
            <a:chOff x="0" y="0"/>
            <a:chExt cx="1794021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94021" cy="406400"/>
            </a:xfrm>
            <a:custGeom>
              <a:avLst/>
              <a:gdLst/>
              <a:ahLst/>
              <a:cxnLst/>
              <a:rect r="r" b="b" t="t" l="l"/>
              <a:pathLst>
                <a:path h="406400" w="1794021">
                  <a:moveTo>
                    <a:pt x="1590821" y="0"/>
                  </a:moveTo>
                  <a:cubicBezTo>
                    <a:pt x="1703045" y="0"/>
                    <a:pt x="1794021" y="90976"/>
                    <a:pt x="1794021" y="203200"/>
                  </a:cubicBezTo>
                  <a:cubicBezTo>
                    <a:pt x="1794021" y="315424"/>
                    <a:pt x="1703045" y="406400"/>
                    <a:pt x="15908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9402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5399999">
            <a:off x="6917405" y="8007951"/>
            <a:ext cx="2934669" cy="4454732"/>
          </a:xfrm>
          <a:custGeom>
            <a:avLst/>
            <a:gdLst/>
            <a:ahLst/>
            <a:cxnLst/>
            <a:rect r="r" b="b" t="t" l="l"/>
            <a:pathLst>
              <a:path h="4454732" w="2934669">
                <a:moveTo>
                  <a:pt x="2934669" y="0"/>
                </a:moveTo>
                <a:lnTo>
                  <a:pt x="0" y="0"/>
                </a:lnTo>
                <a:lnTo>
                  <a:pt x="0" y="4454733"/>
                </a:lnTo>
                <a:lnTo>
                  <a:pt x="2934669" y="4454733"/>
                </a:lnTo>
                <a:lnTo>
                  <a:pt x="2934669" y="0"/>
                </a:lnTo>
                <a:close/>
              </a:path>
            </a:pathLst>
          </a:custGeom>
          <a:blipFill>
            <a:blip r:embed="rId2"/>
            <a:stretch>
              <a:fillRect l="0" t="0" r="0" b="-3275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315265" y="318772"/>
            <a:ext cx="9408418" cy="70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9"/>
              </a:lnSpc>
              <a:spcBef>
                <a:spcPct val="0"/>
              </a:spcBef>
            </a:pPr>
            <a:r>
              <a:rPr lang="en-US" b="true" sz="4699">
                <a:solidFill>
                  <a:srgbClr val="283842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WebScraping(Trivago.com)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503006" y="1028700"/>
            <a:ext cx="9408418" cy="5642565"/>
          </a:xfrm>
          <a:custGeom>
            <a:avLst/>
            <a:gdLst/>
            <a:ahLst/>
            <a:cxnLst/>
            <a:rect r="r" b="b" t="t" l="l"/>
            <a:pathLst>
              <a:path h="5642565" w="9408418">
                <a:moveTo>
                  <a:pt x="0" y="0"/>
                </a:moveTo>
                <a:lnTo>
                  <a:pt x="9408418" y="0"/>
                </a:lnTo>
                <a:lnTo>
                  <a:pt x="9408418" y="5642565"/>
                </a:lnTo>
                <a:lnTo>
                  <a:pt x="0" y="56425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722441" y="1510516"/>
            <a:ext cx="5032415" cy="527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3499">
                <a:solidFill>
                  <a:srgbClr val="283842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</a:t>
            </a:r>
            <a:r>
              <a:rPr lang="en-US" b="true" sz="3499">
                <a:solidFill>
                  <a:srgbClr val="283842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tep 1: Importing Libraries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79307" y="2519381"/>
            <a:ext cx="6883605" cy="304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5174" indent="-322587" lvl="1">
              <a:lnSpc>
                <a:spcPts val="2988"/>
              </a:lnSpc>
              <a:spcBef>
                <a:spcPct val="0"/>
              </a:spcBef>
              <a:buFont typeface="Arial"/>
              <a:buChar char="•"/>
            </a:pPr>
            <a:r>
              <a:rPr lang="en-US" sz="2988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 analysis and vis</a:t>
            </a:r>
            <a:r>
              <a:rPr lang="en-US" sz="2988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ualization libraries (like Pandas, NumPy, Matplotlib, Seaborn).</a:t>
            </a:r>
          </a:p>
          <a:p>
            <a:pPr algn="just" marL="645174" indent="-322587" lvl="1">
              <a:lnSpc>
                <a:spcPts val="2988"/>
              </a:lnSpc>
              <a:spcBef>
                <a:spcPct val="0"/>
              </a:spcBef>
              <a:buFont typeface="Arial"/>
              <a:buChar char="•"/>
            </a:pPr>
            <a:r>
              <a:rPr lang="en-US" sz="2988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Web scraping tools (BeautifulSoup, Requests, Selenium).</a:t>
            </a:r>
          </a:p>
          <a:p>
            <a:pPr algn="just" marL="645174" indent="-322587" lvl="1">
              <a:lnSpc>
                <a:spcPts val="2988"/>
              </a:lnSpc>
              <a:spcBef>
                <a:spcPct val="0"/>
              </a:spcBef>
              <a:buFont typeface="Arial"/>
              <a:buChar char="•"/>
            </a:pPr>
            <a:r>
              <a:rPr lang="en-US" sz="2988" spc="236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Utility modules (Regular expressions, Time, Warnings).</a:t>
            </a:r>
          </a:p>
          <a:p>
            <a:pPr algn="just">
              <a:lnSpc>
                <a:spcPts val="2988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722441" y="5970498"/>
            <a:ext cx="3934063" cy="527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3499">
                <a:solidFill>
                  <a:srgbClr val="283842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Step 2: </a:t>
            </a:r>
            <a:r>
              <a:rPr lang="en-US" b="true" sz="3499">
                <a:solidFill>
                  <a:srgbClr val="283842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Website URL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7335" y="6900961"/>
            <a:ext cx="16975831" cy="125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9285" indent="-334642" lvl="1">
              <a:lnSpc>
                <a:spcPts val="3099"/>
              </a:lnSpc>
              <a:spcBef>
                <a:spcPct val="0"/>
              </a:spcBef>
              <a:buFont typeface="Arial"/>
              <a:buChar char="•"/>
            </a:pPr>
            <a:r>
              <a:rPr lang="en-US" sz="30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URL c</a:t>
            </a:r>
            <a:r>
              <a:rPr lang="en-US" sz="30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ontains details such as location, date range, and price range.This defines exactly what hotel listings we want to fetch.</a:t>
            </a:r>
          </a:p>
          <a:p>
            <a:pPr algn="ctr">
              <a:lnSpc>
                <a:spcPts val="3099"/>
              </a:lnSpc>
              <a:spcBef>
                <a:spcPct val="0"/>
              </a:spcBef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503006" y="7979521"/>
            <a:ext cx="16959906" cy="1596111"/>
          </a:xfrm>
          <a:custGeom>
            <a:avLst/>
            <a:gdLst/>
            <a:ahLst/>
            <a:cxnLst/>
            <a:rect r="r" b="b" t="t" l="l"/>
            <a:pathLst>
              <a:path h="1596111" w="16959906">
                <a:moveTo>
                  <a:pt x="0" y="0"/>
                </a:moveTo>
                <a:lnTo>
                  <a:pt x="16959907" y="0"/>
                </a:lnTo>
                <a:lnTo>
                  <a:pt x="16959907" y="1596111"/>
                </a:lnTo>
                <a:lnTo>
                  <a:pt x="0" y="1596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575" y="2770109"/>
            <a:ext cx="4208894" cy="412461"/>
            <a:chOff x="0" y="0"/>
            <a:chExt cx="414704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7043" cy="406400"/>
            </a:xfrm>
            <a:custGeom>
              <a:avLst/>
              <a:gdLst/>
              <a:ahLst/>
              <a:cxnLst/>
              <a:rect r="r" b="b" t="t" l="l"/>
              <a:pathLst>
                <a:path h="406400" w="4147043">
                  <a:moveTo>
                    <a:pt x="3943843" y="0"/>
                  </a:moveTo>
                  <a:cubicBezTo>
                    <a:pt x="4056067" y="0"/>
                    <a:pt x="4147043" y="90976"/>
                    <a:pt x="4147043" y="203200"/>
                  </a:cubicBezTo>
                  <a:cubicBezTo>
                    <a:pt x="4147043" y="315424"/>
                    <a:pt x="4056067" y="406400"/>
                    <a:pt x="3943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70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7575" y="3723461"/>
            <a:ext cx="5747356" cy="412461"/>
            <a:chOff x="0" y="0"/>
            <a:chExt cx="566289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62897" cy="406400"/>
            </a:xfrm>
            <a:custGeom>
              <a:avLst/>
              <a:gdLst/>
              <a:ahLst/>
              <a:cxnLst/>
              <a:rect r="r" b="b" t="t" l="l"/>
              <a:pathLst>
                <a:path h="406400" w="5662897">
                  <a:moveTo>
                    <a:pt x="5459697" y="0"/>
                  </a:moveTo>
                  <a:cubicBezTo>
                    <a:pt x="5571921" y="0"/>
                    <a:pt x="5662897" y="90976"/>
                    <a:pt x="5662897" y="203200"/>
                  </a:cubicBezTo>
                  <a:cubicBezTo>
                    <a:pt x="5662897" y="315424"/>
                    <a:pt x="5571921" y="406400"/>
                    <a:pt x="5459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66289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7575" y="4634571"/>
            <a:ext cx="4536431" cy="412461"/>
            <a:chOff x="0" y="0"/>
            <a:chExt cx="446976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9767" cy="406400"/>
            </a:xfrm>
            <a:custGeom>
              <a:avLst/>
              <a:gdLst/>
              <a:ahLst/>
              <a:cxnLst/>
              <a:rect r="r" b="b" t="t" l="l"/>
              <a:pathLst>
                <a:path h="406400" w="4469767">
                  <a:moveTo>
                    <a:pt x="4266567" y="0"/>
                  </a:moveTo>
                  <a:cubicBezTo>
                    <a:pt x="4378791" y="0"/>
                    <a:pt x="4469767" y="90976"/>
                    <a:pt x="4469767" y="203200"/>
                  </a:cubicBezTo>
                  <a:cubicBezTo>
                    <a:pt x="4469767" y="315424"/>
                    <a:pt x="4378791" y="406400"/>
                    <a:pt x="42665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46976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604542" y="671694"/>
            <a:ext cx="1820778" cy="412461"/>
            <a:chOff x="0" y="0"/>
            <a:chExt cx="1794021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94021" cy="406400"/>
            </a:xfrm>
            <a:custGeom>
              <a:avLst/>
              <a:gdLst/>
              <a:ahLst/>
              <a:cxnLst/>
              <a:rect r="r" b="b" t="t" l="l"/>
              <a:pathLst>
                <a:path h="406400" w="1794021">
                  <a:moveTo>
                    <a:pt x="1590821" y="0"/>
                  </a:moveTo>
                  <a:cubicBezTo>
                    <a:pt x="1703045" y="0"/>
                    <a:pt x="1794021" y="90976"/>
                    <a:pt x="1794021" y="203200"/>
                  </a:cubicBezTo>
                  <a:cubicBezTo>
                    <a:pt x="1794021" y="315424"/>
                    <a:pt x="1703045" y="406400"/>
                    <a:pt x="15908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9402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5399999">
            <a:off x="6917405" y="8007951"/>
            <a:ext cx="2934669" cy="4454732"/>
          </a:xfrm>
          <a:custGeom>
            <a:avLst/>
            <a:gdLst/>
            <a:ahLst/>
            <a:cxnLst/>
            <a:rect r="r" b="b" t="t" l="l"/>
            <a:pathLst>
              <a:path h="4454732" w="2934669">
                <a:moveTo>
                  <a:pt x="2934669" y="0"/>
                </a:moveTo>
                <a:lnTo>
                  <a:pt x="0" y="0"/>
                </a:lnTo>
                <a:lnTo>
                  <a:pt x="0" y="4454733"/>
                </a:lnTo>
                <a:lnTo>
                  <a:pt x="2934669" y="4454733"/>
                </a:lnTo>
                <a:lnTo>
                  <a:pt x="2934669" y="0"/>
                </a:lnTo>
                <a:close/>
              </a:path>
            </a:pathLst>
          </a:custGeom>
          <a:blipFill>
            <a:blip r:embed="rId2"/>
            <a:stretch>
              <a:fillRect l="0" t="0" r="0" b="-3275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33845"/>
            <a:ext cx="5944910" cy="53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3500">
                <a:solidFill>
                  <a:srgbClr val="283842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Ste</a:t>
            </a:r>
            <a:r>
              <a:rPr lang="en-US" b="true" sz="3500">
                <a:solidFill>
                  <a:srgbClr val="283842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 3: Adding Request Headers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028148"/>
            <a:ext cx="16775199" cy="164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5" indent="-334642" lvl="1">
              <a:lnSpc>
                <a:spcPts val="3099"/>
              </a:lnSpc>
              <a:spcBef>
                <a:spcPct val="0"/>
              </a:spcBef>
              <a:buFont typeface="Arial"/>
              <a:buChar char="•"/>
            </a:pPr>
            <a:r>
              <a:rPr lang="en-US" sz="30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 av</a:t>
            </a:r>
            <a:r>
              <a:rPr lang="en-US" sz="30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oid this, we add a User-Agent header which makes our request look like it is coming from a normal browser.</a:t>
            </a:r>
          </a:p>
          <a:p>
            <a:pPr algn="l" marL="669285" indent="-334642" lvl="1">
              <a:lnSpc>
                <a:spcPts val="3099"/>
              </a:lnSpc>
              <a:spcBef>
                <a:spcPct val="0"/>
              </a:spcBef>
              <a:buFont typeface="Arial"/>
              <a:buChar char="•"/>
            </a:pPr>
            <a:r>
              <a:rPr lang="en-US" sz="30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This helps bypass basic security checks and ensures the page loads properly</a:t>
            </a:r>
          </a:p>
          <a:p>
            <a:pPr algn="l">
              <a:lnSpc>
                <a:spcPts val="309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523489"/>
            <a:ext cx="5111472" cy="53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3500">
                <a:solidFill>
                  <a:srgbClr val="283842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Step 4:</a:t>
            </a:r>
            <a:r>
              <a:rPr lang="en-US" b="true" sz="3500">
                <a:solidFill>
                  <a:srgbClr val="283842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Sending the Request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180714"/>
            <a:ext cx="15104864" cy="85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9289" indent="-334645" lvl="1">
              <a:lnSpc>
                <a:spcPts val="3099"/>
              </a:lnSpc>
              <a:spcBef>
                <a:spcPct val="0"/>
              </a:spcBef>
              <a:buFont typeface="Arial"/>
              <a:buChar char="•"/>
            </a:pPr>
            <a:r>
              <a:rPr lang="en-US" sz="30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If the </a:t>
            </a:r>
            <a:r>
              <a:rPr lang="en-US" sz="30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request is valid, the server sends back the HTML content of the hotel search pag</a:t>
            </a:r>
          </a:p>
          <a:p>
            <a:pPr algn="ctr">
              <a:lnSpc>
                <a:spcPts val="309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030979"/>
            <a:ext cx="5625822" cy="53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3500">
                <a:solidFill>
                  <a:srgbClr val="283842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Step 5:</a:t>
            </a:r>
            <a:r>
              <a:rPr lang="en-US" b="true" sz="3500">
                <a:solidFill>
                  <a:srgbClr val="283842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Checking the Response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4824729"/>
            <a:ext cx="12110681" cy="125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3099"/>
              </a:lnSpc>
              <a:spcBef>
                <a:spcPct val="0"/>
              </a:spcBef>
              <a:buFont typeface="Arial"/>
              <a:buChar char="•"/>
            </a:pPr>
            <a:r>
              <a:rPr lang="en-US" sz="30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200 = S</a:t>
            </a:r>
            <a:r>
              <a:rPr lang="en-US" sz="30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uccess (the page loaded correctly).</a:t>
            </a:r>
          </a:p>
          <a:p>
            <a:pPr algn="l" marL="669289" indent="-334645" lvl="1">
              <a:lnSpc>
                <a:spcPts val="3099"/>
              </a:lnSpc>
              <a:spcBef>
                <a:spcPct val="0"/>
              </a:spcBef>
              <a:buFont typeface="Arial"/>
              <a:buChar char="•"/>
            </a:pPr>
            <a:r>
              <a:rPr lang="en-US" sz="3099">
                <a:solidFill>
                  <a:srgbClr val="28384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Other codes like 403 (Forbidden) or 404 (Not Found) indicate errors.</a:t>
            </a:r>
          </a:p>
          <a:p>
            <a:pPr algn="l">
              <a:lnSpc>
                <a:spcPts val="3099"/>
              </a:lnSpc>
              <a:spcBef>
                <a:spcPct val="0"/>
              </a:spcBef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3584436" y="5831097"/>
            <a:ext cx="10640637" cy="4239641"/>
          </a:xfrm>
          <a:custGeom>
            <a:avLst/>
            <a:gdLst/>
            <a:ahLst/>
            <a:cxnLst/>
            <a:rect r="r" b="b" t="t" l="l"/>
            <a:pathLst>
              <a:path h="4239641" w="10640637">
                <a:moveTo>
                  <a:pt x="0" y="0"/>
                </a:moveTo>
                <a:lnTo>
                  <a:pt x="10640637" y="0"/>
                </a:lnTo>
                <a:lnTo>
                  <a:pt x="10640637" y="4239641"/>
                </a:lnTo>
                <a:lnTo>
                  <a:pt x="0" y="4239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175" r="0" b="-1903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866438" y="8867936"/>
            <a:ext cx="2955704" cy="1226733"/>
          </a:xfrm>
          <a:custGeom>
            <a:avLst/>
            <a:gdLst/>
            <a:ahLst/>
            <a:cxnLst/>
            <a:rect r="r" b="b" t="t" l="l"/>
            <a:pathLst>
              <a:path h="1226733" w="2955704">
                <a:moveTo>
                  <a:pt x="0" y="0"/>
                </a:moveTo>
                <a:lnTo>
                  <a:pt x="2955704" y="0"/>
                </a:lnTo>
                <a:lnTo>
                  <a:pt x="2955704" y="1226733"/>
                </a:lnTo>
                <a:lnTo>
                  <a:pt x="0" y="1226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DAGykUJ63wo</dc:identifier>
  <dcterms:modified xsi:type="dcterms:W3CDTF">2011-08-01T06:04:30Z</dcterms:modified>
  <cp:revision>1</cp:revision>
  <dc:title>TRIVAGO</dc:title>
</cp:coreProperties>
</file>